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8" r:id="rId9"/>
    <p:sldId id="261" r:id="rId10"/>
    <p:sldId id="263" r:id="rId11"/>
    <p:sldId id="264" r:id="rId12"/>
    <p:sldId id="265" r:id="rId13"/>
    <p:sldId id="266" r:id="rId14"/>
  </p:sldIdLst>
  <p:sldSz cx="12192000" cy="6858000"/>
  <p:notesSz cx="6858000" cy="9144000"/>
  <p:embeddedFontLst>
    <p:embeddedFont>
      <p:font typeface="나눔손글씨 또박또박" panose="02000503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C000"/>
    <a:srgbClr val="FF0000"/>
    <a:srgbClr val="CFF0F5"/>
    <a:srgbClr val="5B9BD5"/>
    <a:srgbClr val="C0EBF2"/>
    <a:srgbClr val="FFD03B"/>
    <a:srgbClr val="BCE4F0"/>
    <a:srgbClr val="CAEEF6"/>
    <a:srgbClr val="EB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9" autoAdjust="0"/>
    <p:restoredTop sz="80548" autoAdjust="0"/>
  </p:normalViewPr>
  <p:slideViewPr>
    <p:cSldViewPr snapToGrid="0">
      <p:cViewPr varScale="1">
        <p:scale>
          <a:sx n="75" d="100"/>
          <a:sy n="75" d="100"/>
        </p:scale>
        <p:origin x="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FC398-B00A-4764-A0A1-8221B75D6093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CD39F-F3E9-4C8B-AD61-95F4B0FEC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1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마인드맵</a:t>
            </a:r>
            <a:endParaRPr lang="en-US" altLang="ko-KR" dirty="0" smtClean="0"/>
          </a:p>
          <a:p>
            <a:r>
              <a:rPr lang="ko-KR" altLang="en-US" dirty="0" smtClean="0"/>
              <a:t>레퍼런스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비슷한 게임</a:t>
            </a:r>
            <a:endParaRPr lang="en-US" altLang="ko-KR" dirty="0" smtClean="0"/>
          </a:p>
          <a:p>
            <a:r>
              <a:rPr lang="ko-KR" altLang="en-US" dirty="0" smtClean="0"/>
              <a:t>게임 유형</a:t>
            </a:r>
            <a:endParaRPr lang="en-US" altLang="ko-KR" dirty="0" smtClean="0"/>
          </a:p>
          <a:p>
            <a:r>
              <a:rPr lang="ko-KR" altLang="en-US" dirty="0" smtClean="0"/>
              <a:t>스토리 설명</a:t>
            </a:r>
            <a:endParaRPr lang="en-US" altLang="ko-KR" dirty="0" smtClean="0"/>
          </a:p>
          <a:p>
            <a:r>
              <a:rPr lang="ko-KR" altLang="en-US" dirty="0" smtClean="0"/>
              <a:t>개발 관련 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 엔진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(2D/3D))</a:t>
            </a:r>
          </a:p>
          <a:p>
            <a:r>
              <a:rPr lang="ko-KR" altLang="en-US" dirty="0" smtClean="0"/>
              <a:t>개발 팀원 모집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D39F-F3E9-4C8B-AD61-95F4B0FECF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D39F-F3E9-4C8B-AD61-95F4B0FEC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58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D39F-F3E9-4C8B-AD61-95F4B0FECF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25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D39F-F3E9-4C8B-AD61-95F4B0FECF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77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D39F-F3E9-4C8B-AD61-95F4B0FECF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7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D39F-F3E9-4C8B-AD61-95F4B0FECF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0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C0EB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27" name="그룹 126"/>
          <p:cNvGrpSpPr/>
          <p:nvPr userDrawn="1"/>
        </p:nvGrpSpPr>
        <p:grpSpPr>
          <a:xfrm>
            <a:off x="-361315" y="2966000"/>
            <a:ext cx="12914630" cy="5097570"/>
            <a:chOff x="-132080" y="3448819"/>
            <a:chExt cx="12456160" cy="4411001"/>
          </a:xfrm>
          <a:effectLst>
            <a:outerShdw blurRad="50800" dist="50800" dir="5400000" algn="ctr" rotWithShape="0">
              <a:srgbClr val="6C4E48"/>
            </a:outerShdw>
          </a:effectLst>
        </p:grpSpPr>
        <p:sp>
          <p:nvSpPr>
            <p:cNvPr id="128" name="모서리가 둥근 직사각형 127"/>
            <p:cNvSpPr/>
            <p:nvPr/>
          </p:nvSpPr>
          <p:spPr>
            <a:xfrm>
              <a:off x="-132080" y="4715220"/>
              <a:ext cx="2532325" cy="2143049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9764485" y="4715599"/>
              <a:ext cx="2559595" cy="2143049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모서리가 둥근 직사각형 129"/>
            <p:cNvSpPr/>
            <p:nvPr/>
          </p:nvSpPr>
          <p:spPr>
            <a:xfrm>
              <a:off x="2329379" y="4506578"/>
              <a:ext cx="7513624" cy="2345640"/>
            </a:xfrm>
            <a:prstGeom prst="roundRect">
              <a:avLst>
                <a:gd name="adj" fmla="val 2619"/>
              </a:avLst>
            </a:prstGeom>
            <a:solidFill>
              <a:srgbClr val="84655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4662183" y="4561827"/>
              <a:ext cx="2922537" cy="2296094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이등변 삼각형 131"/>
            <p:cNvSpPr/>
            <p:nvPr/>
          </p:nvSpPr>
          <p:spPr>
            <a:xfrm>
              <a:off x="4842127" y="3448819"/>
              <a:ext cx="2545081" cy="823586"/>
            </a:xfrm>
            <a:prstGeom prst="triangle">
              <a:avLst/>
            </a:prstGeom>
            <a:solidFill>
              <a:srgbClr val="6C4E48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255524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322580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3963128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4855030" y="4939796"/>
              <a:ext cx="533400" cy="50387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552305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619361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6866710" y="4939796"/>
              <a:ext cx="533400" cy="50387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756796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846074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13130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255524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22580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3963128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4855030" y="5806254"/>
              <a:ext cx="533400" cy="50387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552305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619361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6866710" y="5806254"/>
              <a:ext cx="533400" cy="50387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7756796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846074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13130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/>
            <p:cNvGrpSpPr/>
            <p:nvPr/>
          </p:nvGrpSpPr>
          <p:grpSpPr>
            <a:xfrm>
              <a:off x="6876553" y="493979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78" name="직사각형 27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7752033" y="493979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76" name="직사각형 27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5" name="그룹 154"/>
            <p:cNvGrpSpPr/>
            <p:nvPr/>
          </p:nvGrpSpPr>
          <p:grpSpPr>
            <a:xfrm>
              <a:off x="8468043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74" name="직사각형 27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>
              <a:off x="9133840" y="493979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72" name="직사각형 27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6876553" y="5806254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70" name="직사각형 26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/>
            <p:cNvGrpSpPr/>
            <p:nvPr/>
          </p:nvGrpSpPr>
          <p:grpSpPr>
            <a:xfrm>
              <a:off x="7749492" y="5806254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68" name="직사각형 26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>
              <a:off x="8458197" y="581498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66" name="직사각형 26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0" name="그룹 159"/>
            <p:cNvGrpSpPr/>
            <p:nvPr/>
          </p:nvGrpSpPr>
          <p:grpSpPr>
            <a:xfrm>
              <a:off x="9133839" y="581498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264" name="직사각형 26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1" name="그룹 160"/>
            <p:cNvGrpSpPr/>
            <p:nvPr/>
          </p:nvGrpSpPr>
          <p:grpSpPr>
            <a:xfrm>
              <a:off x="6196309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62" name="직사각형 26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6197781" y="5797522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60" name="직사각형 25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3" name="그룹 162"/>
            <p:cNvGrpSpPr/>
            <p:nvPr/>
          </p:nvGrpSpPr>
          <p:grpSpPr>
            <a:xfrm>
              <a:off x="5521940" y="493979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58" name="직사각형 25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4" name="그룹 163"/>
            <p:cNvGrpSpPr/>
            <p:nvPr/>
          </p:nvGrpSpPr>
          <p:grpSpPr>
            <a:xfrm>
              <a:off x="5525590" y="5806254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56" name="직사각형 25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5" name="그룹 164"/>
            <p:cNvGrpSpPr/>
            <p:nvPr/>
          </p:nvGrpSpPr>
          <p:grpSpPr>
            <a:xfrm>
              <a:off x="4862345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54" name="직사각형 25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4872172" y="5797522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52" name="직사각형 25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7" name="그룹 166"/>
            <p:cNvGrpSpPr/>
            <p:nvPr/>
          </p:nvGrpSpPr>
          <p:grpSpPr>
            <a:xfrm>
              <a:off x="3968698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직사각형 24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8" name="그룹 167"/>
            <p:cNvGrpSpPr/>
            <p:nvPr/>
          </p:nvGrpSpPr>
          <p:grpSpPr>
            <a:xfrm>
              <a:off x="3968208" y="5806254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48" name="직사각형 24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9" name="그룹 168"/>
            <p:cNvGrpSpPr/>
            <p:nvPr/>
          </p:nvGrpSpPr>
          <p:grpSpPr>
            <a:xfrm>
              <a:off x="3224782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46" name="직사각형 24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3213416" y="5797121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44" name="직사각형 24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1" name="그룹 170"/>
            <p:cNvGrpSpPr/>
            <p:nvPr/>
          </p:nvGrpSpPr>
          <p:grpSpPr>
            <a:xfrm>
              <a:off x="2567397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42" name="직사각형 24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>
              <a:off x="2550477" y="5797121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40" name="직사각형 23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3" name="그룹 172"/>
            <p:cNvGrpSpPr/>
            <p:nvPr/>
          </p:nvGrpSpPr>
          <p:grpSpPr>
            <a:xfrm>
              <a:off x="10078727" y="5080567"/>
              <a:ext cx="1992856" cy="532523"/>
              <a:chOff x="10078727" y="4949941"/>
              <a:chExt cx="1992856" cy="532523"/>
            </a:xfrm>
          </p:grpSpPr>
          <p:grpSp>
            <p:nvGrpSpPr>
              <p:cNvPr id="225" name="그룹 224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236" name="직사각형 235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7" name="그룹 236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38" name="직사각형 237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" name="직사각형 238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26" name="그룹 225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232" name="직사각형 231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3" name="그룹 232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34" name="직사각형 233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" name="직사각형 234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27" name="그룹 226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228" name="직사각형 227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9" name="그룹 228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30" name="직사각형 229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" name="직사각형 230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74" name="그룹 173"/>
            <p:cNvGrpSpPr/>
            <p:nvPr/>
          </p:nvGrpSpPr>
          <p:grpSpPr>
            <a:xfrm>
              <a:off x="10072050" y="5797743"/>
              <a:ext cx="1992856" cy="532523"/>
              <a:chOff x="10078727" y="4949941"/>
              <a:chExt cx="1992856" cy="532523"/>
            </a:xfrm>
          </p:grpSpPr>
          <p:grpSp>
            <p:nvGrpSpPr>
              <p:cNvPr id="210" name="그룹 209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221" name="직사각형 220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2" name="그룹 221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23" name="직사각형 222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" name="직사각형 223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11" name="그룹 210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217" name="직사각형 216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18" name="그룹 217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19" name="직사각형 218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" name="직사각형 219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12" name="그룹 211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213" name="직사각형 212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14" name="그룹 213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15" name="직사각형 214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직사각형 215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75" name="그룹 174"/>
            <p:cNvGrpSpPr/>
            <p:nvPr/>
          </p:nvGrpSpPr>
          <p:grpSpPr>
            <a:xfrm>
              <a:off x="142855" y="5094033"/>
              <a:ext cx="1992856" cy="532523"/>
              <a:chOff x="10078727" y="4949941"/>
              <a:chExt cx="1992856" cy="532523"/>
            </a:xfrm>
          </p:grpSpPr>
          <p:grpSp>
            <p:nvGrpSpPr>
              <p:cNvPr id="195" name="그룹 194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206" name="직사각형 205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7" name="그룹 206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8" name="직사각형 207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" name="직사각형 208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96" name="그룹 195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202" name="직사각형 201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3" name="그룹 202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4" name="직사각형 203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" name="직사각형 204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97" name="그룹 196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198" name="직사각형 197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9" name="그룹 198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0" name="직사각형 199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" name="직사각형 200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76" name="그룹 175"/>
            <p:cNvGrpSpPr/>
            <p:nvPr/>
          </p:nvGrpSpPr>
          <p:grpSpPr>
            <a:xfrm>
              <a:off x="136178" y="5811209"/>
              <a:ext cx="1992856" cy="532523"/>
              <a:chOff x="10078727" y="4949941"/>
              <a:chExt cx="1992856" cy="532523"/>
            </a:xfrm>
          </p:grpSpPr>
          <p:grpSp>
            <p:nvGrpSpPr>
              <p:cNvPr id="180" name="그룹 179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191" name="직사각형 190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2" name="그룹 191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93" name="직사각형 192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직사각형 193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81" name="그룹 180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187" name="직사각형 186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8" name="그룹 187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89" name="직사각형 188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" name="직사각형 189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82" name="그룹 181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183" name="직사각형 182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4" name="그룹 183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85" name="직사각형 184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" name="직사각형 185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177" name="모서리가 둥근 직사각형 176"/>
            <p:cNvSpPr/>
            <p:nvPr/>
          </p:nvSpPr>
          <p:spPr>
            <a:xfrm>
              <a:off x="4509819" y="4250991"/>
              <a:ext cx="3170641" cy="334953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현 177"/>
            <p:cNvSpPr/>
            <p:nvPr/>
          </p:nvSpPr>
          <p:spPr>
            <a:xfrm rot="8042421">
              <a:off x="5375232" y="6022235"/>
              <a:ext cx="1476972" cy="1673458"/>
            </a:xfrm>
            <a:prstGeom prst="chord">
              <a:avLst>
                <a:gd name="adj1" fmla="val 2700000"/>
                <a:gd name="adj2" fmla="val 13700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막힌 원호 178"/>
            <p:cNvSpPr/>
            <p:nvPr/>
          </p:nvSpPr>
          <p:spPr>
            <a:xfrm rot="163869">
              <a:off x="5192548" y="5959689"/>
              <a:ext cx="1841710" cy="1900131"/>
            </a:xfrm>
            <a:prstGeom prst="blockArc">
              <a:avLst>
                <a:gd name="adj1" fmla="val 10800000"/>
                <a:gd name="adj2" fmla="val 21355986"/>
                <a:gd name="adj3" fmla="val 92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0" name="TextBox 279"/>
          <p:cNvSpPr txBox="1"/>
          <p:nvPr userDrawn="1"/>
        </p:nvSpPr>
        <p:spPr>
          <a:xfrm>
            <a:off x="9650920" y="-58252"/>
            <a:ext cx="2541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KING 1</a:t>
            </a:r>
            <a:r>
              <a:rPr lang="ko-KR" altLang="en-US" sz="24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인 </a:t>
            </a:r>
            <a:r>
              <a:rPr lang="en-US" altLang="ko-KR" sz="24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1</a:t>
            </a:r>
            <a:r>
              <a:rPr lang="ko-KR" altLang="en-US" sz="24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기획 </a:t>
            </a:r>
            <a:r>
              <a:rPr lang="ko-KR" altLang="en-US" sz="2400" b="1" spc="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모집발표</a:t>
            </a:r>
            <a:endParaRPr lang="en-US" altLang="ko-KR" sz="2400" b="1" spc="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또박또박" panose="02000503000000000000" pitchFamily="2" charset="-127"/>
              <a:ea typeface="나눔손글씨 또박또박" panose="02000503000000000000" pitchFamily="2" charset="-127"/>
            </a:endParaRPr>
          </a:p>
          <a:p>
            <a:pPr algn="r"/>
            <a:r>
              <a:rPr lang="en-US" altLang="ko-KR" sz="32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12</a:t>
            </a:r>
            <a:r>
              <a:rPr lang="ko-KR" altLang="en-US" sz="32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기 정은수</a:t>
            </a:r>
            <a:endParaRPr lang="ko-KR" altLang="en-US" sz="32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또박또박" panose="02000503000000000000" pitchFamily="2" charset="-127"/>
              <a:ea typeface="나눔손글씨 또박또박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24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34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0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alphaModFix amt="59000"/>
            <a:lum/>
          </a:blip>
          <a:srcRect/>
          <a:tile tx="0" ty="0" sx="91000" sy="94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모서리가 둥근 직사각형 127"/>
          <p:cNvSpPr/>
          <p:nvPr userDrawn="1"/>
        </p:nvSpPr>
        <p:spPr>
          <a:xfrm>
            <a:off x="1659365" y="1324846"/>
            <a:ext cx="9137461" cy="4650504"/>
          </a:xfrm>
          <a:prstGeom prst="roundRect">
            <a:avLst>
              <a:gd name="adj" fmla="val 3873"/>
            </a:avLst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모서리가 둥근 직사각형 138"/>
          <p:cNvSpPr/>
          <p:nvPr userDrawn="1"/>
        </p:nvSpPr>
        <p:spPr>
          <a:xfrm>
            <a:off x="1826093" y="1439372"/>
            <a:ext cx="8820730" cy="4340833"/>
          </a:xfrm>
          <a:prstGeom prst="roundRect">
            <a:avLst>
              <a:gd name="adj" fmla="val 29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모서리가 둥근 직사각형 137"/>
          <p:cNvSpPr/>
          <p:nvPr userDrawn="1"/>
        </p:nvSpPr>
        <p:spPr>
          <a:xfrm>
            <a:off x="1933773" y="1444625"/>
            <a:ext cx="8616460" cy="4340833"/>
          </a:xfrm>
          <a:prstGeom prst="roundRect">
            <a:avLst>
              <a:gd name="adj" fmla="val 29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 userDrawn="1"/>
        </p:nvSpPr>
        <p:spPr>
          <a:xfrm>
            <a:off x="2031249" y="1449004"/>
            <a:ext cx="8426369" cy="435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/>
          <p:cNvGrpSpPr/>
          <p:nvPr userDrawn="1"/>
        </p:nvGrpSpPr>
        <p:grpSpPr>
          <a:xfrm rot="5400000">
            <a:off x="3728636" y="-1343515"/>
            <a:ext cx="458276" cy="4917684"/>
            <a:chOff x="10620366" y="2158150"/>
            <a:chExt cx="352434" cy="3781911"/>
          </a:xfrm>
        </p:grpSpPr>
        <p:sp>
          <p:nvSpPr>
            <p:cNvPr id="147" name="모서리가 둥근 직사각형 146"/>
            <p:cNvSpPr/>
            <p:nvPr userDrawn="1"/>
          </p:nvSpPr>
          <p:spPr>
            <a:xfrm>
              <a:off x="10620366" y="2750703"/>
              <a:ext cx="352434" cy="3189358"/>
            </a:xfrm>
            <a:prstGeom prst="roundRect">
              <a:avLst/>
            </a:prstGeom>
            <a:solidFill>
              <a:srgbClr val="DB3E13"/>
            </a:solidFill>
            <a:ln>
              <a:noFill/>
            </a:ln>
            <a:effectLst>
              <a:innerShdw blurRad="114300">
                <a:schemeClr val="bg2">
                  <a:lumMod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이등변 삼각형 147"/>
            <p:cNvSpPr/>
            <p:nvPr userDrawn="1"/>
          </p:nvSpPr>
          <p:spPr>
            <a:xfrm>
              <a:off x="10620366" y="2178377"/>
              <a:ext cx="337348" cy="62256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innerShdw blurRad="114300">
                <a:schemeClr val="accent4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 userDrawn="1"/>
          </p:nvSpPr>
          <p:spPr>
            <a:xfrm>
              <a:off x="10717277" y="2158150"/>
              <a:ext cx="147471" cy="298686"/>
            </a:xfrm>
            <a:prstGeom prst="triangle">
              <a:avLst>
                <a:gd name="adj" fmla="val 4977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114300">
                <a:schemeClr val="tx1">
                  <a:lumMod val="95000"/>
                  <a:lumOff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82964" y="1577771"/>
            <a:ext cx="3884590" cy="4077155"/>
          </a:xfrm>
          <a:noFill/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5803900"/>
            <a:ext cx="2743200" cy="365125"/>
          </a:xfrm>
        </p:spPr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5975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975350"/>
            <a:ext cx="2743200" cy="365125"/>
          </a:xfrm>
        </p:spPr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7" name="모서리가 둥근 직사각형 136"/>
          <p:cNvSpPr/>
          <p:nvPr userDrawn="1"/>
        </p:nvSpPr>
        <p:spPr>
          <a:xfrm rot="16200000">
            <a:off x="1640402" y="1069129"/>
            <a:ext cx="579451" cy="14575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schemeClr val="bg2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 userDrawn="1"/>
        </p:nvSpPr>
        <p:spPr>
          <a:xfrm>
            <a:off x="6211980" y="1434120"/>
            <a:ext cx="45719" cy="43513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0452" y="907664"/>
            <a:ext cx="9293348" cy="389324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16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33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alphaModFix amt="59000"/>
            <a:lum/>
          </a:blip>
          <a:srcRect/>
          <a:tile tx="0" ty="0" sx="91000" sy="94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모서리가 둥근 직사각형 127"/>
          <p:cNvSpPr/>
          <p:nvPr userDrawn="1"/>
        </p:nvSpPr>
        <p:spPr>
          <a:xfrm>
            <a:off x="1659365" y="1324846"/>
            <a:ext cx="9137461" cy="4650504"/>
          </a:xfrm>
          <a:prstGeom prst="roundRect">
            <a:avLst>
              <a:gd name="adj" fmla="val 3873"/>
            </a:avLst>
          </a:pr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모서리가 둥근 직사각형 128"/>
          <p:cNvSpPr/>
          <p:nvPr userDrawn="1"/>
        </p:nvSpPr>
        <p:spPr>
          <a:xfrm>
            <a:off x="1826093" y="1439372"/>
            <a:ext cx="8820730" cy="4340833"/>
          </a:xfrm>
          <a:prstGeom prst="roundRect">
            <a:avLst>
              <a:gd name="adj" fmla="val 29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모서리가 둥근 직사각형 129"/>
          <p:cNvSpPr/>
          <p:nvPr userDrawn="1"/>
        </p:nvSpPr>
        <p:spPr>
          <a:xfrm>
            <a:off x="1933773" y="1444625"/>
            <a:ext cx="8616460" cy="4340833"/>
          </a:xfrm>
          <a:prstGeom prst="roundRect">
            <a:avLst>
              <a:gd name="adj" fmla="val 29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 userDrawn="1"/>
        </p:nvGrpSpPr>
        <p:grpSpPr>
          <a:xfrm rot="5400000">
            <a:off x="3728636" y="-1343515"/>
            <a:ext cx="458276" cy="4917684"/>
            <a:chOff x="10620366" y="2158150"/>
            <a:chExt cx="352434" cy="3781911"/>
          </a:xfrm>
        </p:grpSpPr>
        <p:sp>
          <p:nvSpPr>
            <p:cNvPr id="135" name="모서리가 둥근 직사각형 134"/>
            <p:cNvSpPr/>
            <p:nvPr userDrawn="1"/>
          </p:nvSpPr>
          <p:spPr>
            <a:xfrm>
              <a:off x="10620366" y="2750703"/>
              <a:ext cx="352434" cy="3189358"/>
            </a:xfrm>
            <a:prstGeom prst="roundRect">
              <a:avLst/>
            </a:prstGeom>
            <a:solidFill>
              <a:srgbClr val="DB3E13"/>
            </a:solidFill>
            <a:ln>
              <a:noFill/>
            </a:ln>
            <a:effectLst>
              <a:innerShdw blurRad="114300">
                <a:schemeClr val="bg2">
                  <a:lumMod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 userDrawn="1"/>
          </p:nvSpPr>
          <p:spPr>
            <a:xfrm>
              <a:off x="10620366" y="2178377"/>
              <a:ext cx="337348" cy="62256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innerShdw blurRad="114300">
                <a:schemeClr val="accent4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이등변 삼각형 135"/>
            <p:cNvSpPr/>
            <p:nvPr userDrawn="1"/>
          </p:nvSpPr>
          <p:spPr>
            <a:xfrm>
              <a:off x="10717277" y="2158150"/>
              <a:ext cx="147471" cy="298686"/>
            </a:xfrm>
            <a:prstGeom prst="triangle">
              <a:avLst>
                <a:gd name="adj" fmla="val 4977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114300">
                <a:schemeClr val="tx1">
                  <a:lumMod val="95000"/>
                  <a:lumOff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6648" y="930331"/>
            <a:ext cx="3523233" cy="344432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7" name="모서리가 둥근 직사각형 136"/>
          <p:cNvSpPr/>
          <p:nvPr userDrawn="1"/>
        </p:nvSpPr>
        <p:spPr>
          <a:xfrm rot="16200000">
            <a:off x="1640402" y="1069129"/>
            <a:ext cx="579451" cy="14575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schemeClr val="bg2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5975350"/>
            <a:ext cx="2743200" cy="365125"/>
          </a:xfrm>
        </p:spPr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5975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5975350"/>
            <a:ext cx="2743200" cy="365125"/>
          </a:xfrm>
        </p:spPr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1" name="직사각형 130"/>
          <p:cNvSpPr/>
          <p:nvPr userDrawn="1"/>
        </p:nvSpPr>
        <p:spPr>
          <a:xfrm>
            <a:off x="2031249" y="1449004"/>
            <a:ext cx="8426369" cy="435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182964" y="1575686"/>
            <a:ext cx="3881687" cy="407924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38" name="직사각형 137"/>
          <p:cNvSpPr/>
          <p:nvPr userDrawn="1"/>
        </p:nvSpPr>
        <p:spPr>
          <a:xfrm>
            <a:off x="6211980" y="1434120"/>
            <a:ext cx="45719" cy="43513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2090" y="1598353"/>
            <a:ext cx="3895526" cy="4056573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833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69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도넛 126"/>
          <p:cNvSpPr/>
          <p:nvPr userDrawn="1"/>
        </p:nvSpPr>
        <p:spPr>
          <a:xfrm rot="13964440">
            <a:off x="5244634" y="2836277"/>
            <a:ext cx="1926736" cy="1926736"/>
          </a:xfrm>
          <a:prstGeom prst="donut">
            <a:avLst>
              <a:gd name="adj" fmla="val 7422"/>
            </a:avLst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8" name="도넛 127"/>
          <p:cNvSpPr/>
          <p:nvPr userDrawn="1"/>
        </p:nvSpPr>
        <p:spPr>
          <a:xfrm rot="13964440">
            <a:off x="5137719" y="2693220"/>
            <a:ext cx="2130795" cy="2130795"/>
          </a:xfrm>
          <a:prstGeom prst="donut">
            <a:avLst>
              <a:gd name="adj" fmla="val 6268"/>
            </a:avLst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9" name="도넛 128"/>
          <p:cNvSpPr/>
          <p:nvPr userDrawn="1"/>
        </p:nvSpPr>
        <p:spPr>
          <a:xfrm rot="13964440">
            <a:off x="4963929" y="2571831"/>
            <a:ext cx="2358244" cy="2358244"/>
          </a:xfrm>
          <a:prstGeom prst="donut">
            <a:avLst>
              <a:gd name="adj" fmla="val 6692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6" name="타원 125"/>
          <p:cNvSpPr/>
          <p:nvPr userDrawn="1"/>
        </p:nvSpPr>
        <p:spPr>
          <a:xfrm>
            <a:off x="2226710" y="990053"/>
            <a:ext cx="3712343" cy="3712343"/>
          </a:xfrm>
          <a:prstGeom prst="ellipse">
            <a:avLst/>
          </a:prstGeom>
          <a:solidFill>
            <a:srgbClr val="F46842"/>
          </a:solidFill>
          <a:ln>
            <a:noFill/>
          </a:ln>
          <a:effectLst>
            <a:glow rad="635000">
              <a:srgbClr val="F46842">
                <a:alpha val="70000"/>
              </a:srgbClr>
            </a:glow>
            <a:innerShdw blurRad="393700">
              <a:srgbClr val="FFC00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2969" y="1744607"/>
            <a:ext cx="3223012" cy="1325563"/>
          </a:xfrm>
        </p:spPr>
        <p:txBody>
          <a:bodyPr>
            <a:noAutofit/>
          </a:bodyPr>
          <a:lstStyle>
            <a:lvl1pPr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1027906"/>
            <a:ext cx="15876787" cy="9334366"/>
            <a:chOff x="-361315" y="2966000"/>
            <a:chExt cx="10342232" cy="509757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-361315" y="4429515"/>
              <a:ext cx="2625531" cy="2476613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190742" y="4188398"/>
              <a:ext cx="7790175" cy="2710737"/>
            </a:xfrm>
            <a:prstGeom prst="roundRect">
              <a:avLst>
                <a:gd name="adj" fmla="val 2619"/>
              </a:avLst>
            </a:prstGeom>
            <a:solidFill>
              <a:srgbClr val="84655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609409" y="4252247"/>
              <a:ext cx="3030106" cy="2653479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4795976" y="2966000"/>
              <a:ext cx="2638757" cy="951777"/>
            </a:xfrm>
            <a:prstGeom prst="triangle">
              <a:avLst/>
            </a:prstGeom>
            <a:solidFill>
              <a:srgbClr val="6C4E48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424916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120157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884624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9354" y="4689046"/>
              <a:ext cx="553033" cy="582302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501961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97202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95077" y="4689046"/>
              <a:ext cx="553033" cy="582302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17924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547778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243019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24916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20157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884624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809354" y="5690368"/>
              <a:ext cx="553033" cy="582302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01961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197202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895077" y="5690368"/>
              <a:ext cx="553033" cy="582302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817924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547778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243019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905282" y="4689046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4" name="직사각형 12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7812986" y="4689046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직사각형 12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8555350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직사각형 11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9245653" y="4689046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직사각형 11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6905282" y="569036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6" name="직사각형 11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7810351" y="569036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직사각형 11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8545141" y="5700459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2" name="직사각형 11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9245651" y="5700459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0" name="직사각형 10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200001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8" name="직사각형 10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6201527" y="5680277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6" name="직사각형 10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5500811" y="4689046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직사각형 10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504595" y="569036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2" name="직사각형 10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4816938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직사각형 9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827127" y="5680277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직사각형 9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3890399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직사각형 9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889891" y="569036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4" name="직사각형 9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119102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직사각형 9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3107318" y="5679813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직사각형 8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437521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직사각형 8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2419978" y="5679813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직사각형 8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-76261" y="4867290"/>
              <a:ext cx="2066206" cy="615410"/>
              <a:chOff x="10078727" y="4949941"/>
              <a:chExt cx="1992856" cy="532523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82" name="직사각형 81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3" name="그룹 82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4" name="직사각형 83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직사각형 84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" name="그룹 71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78" name="직사각형 77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9" name="그룹 78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0" name="직사각형 79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직사각형 80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3" name="그룹 72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6" name="직사각형 75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52" name="그룹 51"/>
            <p:cNvGrpSpPr/>
            <p:nvPr/>
          </p:nvGrpSpPr>
          <p:grpSpPr>
            <a:xfrm>
              <a:off x="-83183" y="5696094"/>
              <a:ext cx="2066206" cy="615410"/>
              <a:chOff x="10078727" y="4949941"/>
              <a:chExt cx="1992856" cy="532523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8" name="그룹 67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9" name="직사각형 68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7" name="그룹 56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4" name="그룹 63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5" name="직사각형 64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직사각형 65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0" name="그룹 59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1" name="직사각형 60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3" name="모서리가 둥근 직사각형 52"/>
            <p:cNvSpPr/>
            <p:nvPr/>
          </p:nvSpPr>
          <p:spPr>
            <a:xfrm>
              <a:off x="4451437" y="3893029"/>
              <a:ext cx="3287342" cy="387088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현 53"/>
            <p:cNvSpPr/>
            <p:nvPr/>
          </p:nvSpPr>
          <p:spPr>
            <a:xfrm rot="6873547">
              <a:off x="5458080" y="5832776"/>
              <a:ext cx="1356840" cy="1705487"/>
            </a:xfrm>
            <a:prstGeom prst="chord">
              <a:avLst>
                <a:gd name="adj1" fmla="val 2700000"/>
                <a:gd name="adj2" fmla="val 15986462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막힌 원호 54"/>
            <p:cNvSpPr/>
            <p:nvPr/>
          </p:nvSpPr>
          <p:spPr>
            <a:xfrm rot="163869">
              <a:off x="5159295" y="5867685"/>
              <a:ext cx="1909497" cy="2195885"/>
            </a:xfrm>
            <a:prstGeom prst="blockArc">
              <a:avLst>
                <a:gd name="adj1" fmla="val 10800000"/>
                <a:gd name="adj2" fmla="val 21355986"/>
                <a:gd name="adj3" fmla="val 92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645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-408188" y="-824075"/>
            <a:ext cx="17123176" cy="10067150"/>
            <a:chOff x="-361315" y="2966000"/>
            <a:chExt cx="10342232" cy="509757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-361315" y="4429515"/>
              <a:ext cx="2625531" cy="2476613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190742" y="4188398"/>
              <a:ext cx="7790175" cy="2710737"/>
            </a:xfrm>
            <a:prstGeom prst="roundRect">
              <a:avLst>
                <a:gd name="adj" fmla="val 2619"/>
              </a:avLst>
            </a:prstGeom>
            <a:solidFill>
              <a:srgbClr val="84655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609409" y="4252247"/>
              <a:ext cx="3030106" cy="2653479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4795976" y="2966000"/>
              <a:ext cx="2638757" cy="951777"/>
            </a:xfrm>
            <a:prstGeom prst="triangle">
              <a:avLst/>
            </a:prstGeom>
            <a:solidFill>
              <a:srgbClr val="6C4E48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24916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20157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884624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9354" y="4689046"/>
              <a:ext cx="553033" cy="582302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01961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97202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895077" y="4689046"/>
              <a:ext cx="553033" cy="582302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17924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547778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243019" y="4689046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24916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20157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884624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809354" y="5690368"/>
              <a:ext cx="553033" cy="582302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01961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197202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895077" y="5690368"/>
              <a:ext cx="553033" cy="582302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817924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47778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243019" y="5690368"/>
              <a:ext cx="553033" cy="582302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905282" y="4689046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3" name="직사각형 122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7812986" y="4689046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직사각형 120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555350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직사각형 118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9245653" y="4689046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직사각형 116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6905282" y="569036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직사각형 114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7810351" y="569036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직사각형 112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8545141" y="5700459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직사각형 110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9245651" y="5700459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직사각형 108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200001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7" name="직사각형 106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201527" y="5680277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직사각형 104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00811" y="4689046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3" name="직사각형 102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5504595" y="569036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직사각형 100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816938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직사각형 98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4827127" y="5680277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7" name="직사각형 96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3890399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직사각형 94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3889891" y="569036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직사각형 92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119102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직사각형 90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107318" y="5679813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89" name="직사각형 88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437521" y="4699138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직사각형 86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2419978" y="5679813"/>
              <a:ext cx="547766" cy="582302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직사각형 84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-76261" y="4867290"/>
              <a:ext cx="2066206" cy="615410"/>
              <a:chOff x="10078727" y="4949941"/>
              <a:chExt cx="1992856" cy="532523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81" name="직사각형 80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2" name="그룹 81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3" name="직사각형 82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직사각형 83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1" name="그룹 70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9" name="직사각형 78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직사각형 79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" name="그룹 71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" name="그룹 73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5" name="직사각형 74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직사각형 75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51" name="그룹 50"/>
            <p:cNvGrpSpPr/>
            <p:nvPr/>
          </p:nvGrpSpPr>
          <p:grpSpPr>
            <a:xfrm>
              <a:off x="-83183" y="5696094"/>
              <a:ext cx="2066206" cy="615410"/>
              <a:chOff x="10078727" y="4949941"/>
              <a:chExt cx="1992856" cy="532523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7" name="그룹 66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8" name="직사각형 67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직사각형 68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6" name="그룹 55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62" name="직사각형 61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4" name="직사각형 63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직사각형 64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7" name="그룹 56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58" name="직사각형 57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9" name="그룹 58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0" name="직사각형 59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직사각형 60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2" name="모서리가 둥근 직사각형 51"/>
            <p:cNvSpPr/>
            <p:nvPr/>
          </p:nvSpPr>
          <p:spPr>
            <a:xfrm>
              <a:off x="4451437" y="3893029"/>
              <a:ext cx="3287342" cy="387088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현 52"/>
            <p:cNvSpPr/>
            <p:nvPr/>
          </p:nvSpPr>
          <p:spPr>
            <a:xfrm rot="8042421">
              <a:off x="5260939" y="6039405"/>
              <a:ext cx="1706862" cy="1735052"/>
            </a:xfrm>
            <a:prstGeom prst="chord">
              <a:avLst>
                <a:gd name="adj1" fmla="val 2700000"/>
                <a:gd name="adj2" fmla="val 13700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막힌 원호 53"/>
            <p:cNvSpPr/>
            <p:nvPr/>
          </p:nvSpPr>
          <p:spPr>
            <a:xfrm rot="163869">
              <a:off x="5159295" y="5867685"/>
              <a:ext cx="1909497" cy="2195885"/>
            </a:xfrm>
            <a:prstGeom prst="blockArc">
              <a:avLst>
                <a:gd name="adj1" fmla="val 10800000"/>
                <a:gd name="adj2" fmla="val 21355986"/>
                <a:gd name="adj3" fmla="val 92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38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2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2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EB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0E4B8-18D3-4128-87ED-93707C872EC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5AB83-6CDC-41AF-A681-59CBC5692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84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손글씨 또박또박" panose="02000503000000000000" pitchFamily="2" charset="-127"/>
          <a:ea typeface="나눔손글씨 또박또박" panose="02000503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손글씨 또박또박" panose="02000503000000000000" pitchFamily="2" charset="-127"/>
          <a:ea typeface="나눔손글씨 또박또박" panose="02000503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손글씨 또박또박" panose="02000503000000000000" pitchFamily="2" charset="-127"/>
          <a:ea typeface="나눔손글씨 또박또박" panose="02000503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손글씨 또박또박" panose="02000503000000000000" pitchFamily="2" charset="-127"/>
          <a:ea typeface="나눔손글씨 또박또박" panose="02000503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손글씨 또박또박" panose="02000503000000000000" pitchFamily="2" charset="-127"/>
          <a:ea typeface="나눔손글씨 또박또박" panose="02000503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손글씨 또박또박" panose="02000503000000000000" pitchFamily="2" charset="-127"/>
          <a:ea typeface="나눔손글씨 또박또박" panose="02000503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160612" y="3235629"/>
            <a:ext cx="2470963" cy="2470963"/>
            <a:chOff x="6216733" y="3139603"/>
            <a:chExt cx="2470963" cy="2470963"/>
          </a:xfrm>
        </p:grpSpPr>
        <p:sp>
          <p:nvSpPr>
            <p:cNvPr id="161" name="도넛 160"/>
            <p:cNvSpPr/>
            <p:nvPr/>
          </p:nvSpPr>
          <p:spPr>
            <a:xfrm>
              <a:off x="6385667" y="3439937"/>
              <a:ext cx="2018830" cy="2018830"/>
            </a:xfrm>
            <a:prstGeom prst="donut">
              <a:avLst>
                <a:gd name="adj" fmla="val 7422"/>
              </a:avLst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3" name="도넛 162"/>
            <p:cNvSpPr/>
            <p:nvPr/>
          </p:nvSpPr>
          <p:spPr>
            <a:xfrm>
              <a:off x="6300070" y="3300214"/>
              <a:ext cx="2232642" cy="2232642"/>
            </a:xfrm>
            <a:prstGeom prst="donut">
              <a:avLst>
                <a:gd name="adj" fmla="val 6268"/>
              </a:avLst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도넛 17"/>
            <p:cNvSpPr/>
            <p:nvPr/>
          </p:nvSpPr>
          <p:spPr>
            <a:xfrm>
              <a:off x="6216733" y="3139603"/>
              <a:ext cx="2470963" cy="2470963"/>
            </a:xfrm>
            <a:prstGeom prst="donut">
              <a:avLst>
                <a:gd name="adj" fmla="val 6692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4455906" y="1451429"/>
            <a:ext cx="3183761" cy="3183761"/>
          </a:xfrm>
          <a:prstGeom prst="ellipse">
            <a:avLst/>
          </a:prstGeom>
          <a:solidFill>
            <a:srgbClr val="F46842"/>
          </a:solidFill>
          <a:ln>
            <a:noFill/>
          </a:ln>
          <a:effectLst>
            <a:glow rad="635000">
              <a:srgbClr val="F46842">
                <a:alpha val="70000"/>
              </a:srgbClr>
            </a:glow>
            <a:innerShdw blurRad="393700">
              <a:srgbClr val="FFC00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84536" y="89320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이제 나와</a:t>
            </a:r>
            <a:r>
              <a:rPr lang="en-US" altLang="ko-KR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ko-KR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361315" y="2966000"/>
            <a:ext cx="12914630" cy="5097570"/>
            <a:chOff x="-132080" y="3448819"/>
            <a:chExt cx="12456160" cy="4411001"/>
          </a:xfrm>
          <a:effectLst>
            <a:outerShdw blurRad="50800" dist="50800" dir="5400000" algn="ctr" rotWithShape="0">
              <a:srgbClr val="6C4E48"/>
            </a:outerShdw>
          </a:effectLst>
        </p:grpSpPr>
        <p:sp>
          <p:nvSpPr>
            <p:cNvPr id="249" name="모서리가 둥근 직사각형 248"/>
            <p:cNvSpPr/>
            <p:nvPr/>
          </p:nvSpPr>
          <p:spPr>
            <a:xfrm>
              <a:off x="-132080" y="4715220"/>
              <a:ext cx="2532325" cy="2143049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모서리가 둥근 직사각형 247"/>
            <p:cNvSpPr/>
            <p:nvPr/>
          </p:nvSpPr>
          <p:spPr>
            <a:xfrm>
              <a:off x="9764485" y="4715599"/>
              <a:ext cx="2559595" cy="2143049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모서리가 둥근 직사각형 245"/>
            <p:cNvSpPr/>
            <p:nvPr/>
          </p:nvSpPr>
          <p:spPr>
            <a:xfrm>
              <a:off x="2329379" y="4506578"/>
              <a:ext cx="7513624" cy="2345640"/>
            </a:xfrm>
            <a:prstGeom prst="roundRect">
              <a:avLst>
                <a:gd name="adj" fmla="val 2619"/>
              </a:avLst>
            </a:prstGeom>
            <a:solidFill>
              <a:srgbClr val="84655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모서리가 둥근 직사각형 250"/>
            <p:cNvSpPr/>
            <p:nvPr/>
          </p:nvSpPr>
          <p:spPr>
            <a:xfrm>
              <a:off x="4662183" y="4561827"/>
              <a:ext cx="2922537" cy="2296094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>
              <a:off x="4842127" y="3448819"/>
              <a:ext cx="2545081" cy="823586"/>
            </a:xfrm>
            <a:prstGeom prst="triangle">
              <a:avLst/>
            </a:prstGeom>
            <a:solidFill>
              <a:srgbClr val="6C4E48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5524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2580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63128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55030" y="4939796"/>
              <a:ext cx="533400" cy="50387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2305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9361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66710" y="4939796"/>
              <a:ext cx="533400" cy="50387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756796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46074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131300" y="4939796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5524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2580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63128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855030" y="5806254"/>
              <a:ext cx="533400" cy="50387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2305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19361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866710" y="5806254"/>
              <a:ext cx="533400" cy="50387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756796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46074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131300" y="5806254"/>
              <a:ext cx="533400" cy="50387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6876553" y="493979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직사각형 4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752033" y="493979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직사각형 46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8468043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직사각형 4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9133840" y="493979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직사각형 52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6876553" y="5806254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7749492" y="5806254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직사각형 58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8458197" y="581498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직사각형 6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9133839" y="581498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직사각형 64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196309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직사각형 6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6197781" y="5797522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직사각형 70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5521940" y="4939796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직사각형 7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5525590" y="5806254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직사각형 76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4862345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직사각형 7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4872172" y="5797522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직사각형 82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3968698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직사각형 8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3968208" y="5806254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89" name="직사각형 88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3224782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직사각형 9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3213416" y="5797121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직사각형 94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567397" y="4948528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직사각형 9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2550477" y="5797121"/>
              <a:ext cx="528320" cy="50387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직사각형 100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4" name="그룹 193"/>
            <p:cNvGrpSpPr/>
            <p:nvPr/>
          </p:nvGrpSpPr>
          <p:grpSpPr>
            <a:xfrm>
              <a:off x="10078727" y="5080567"/>
              <a:ext cx="1992856" cy="532523"/>
              <a:chOff x="10078727" y="4949941"/>
              <a:chExt cx="1992856" cy="532523"/>
            </a:xfrm>
          </p:grpSpPr>
          <p:grpSp>
            <p:nvGrpSpPr>
              <p:cNvPr id="179" name="그룹 178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180" name="직사각형 179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1" name="그룹 180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82" name="직사각형 181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직사각형 182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84" name="그룹 183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185" name="직사각형 184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6" name="그룹 185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87" name="직사각형 186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" name="직사각형 187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89" name="그룹 188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190" name="직사각형 189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1" name="그룹 190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92" name="직사각형 191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직사각형 192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95" name="그룹 194"/>
            <p:cNvGrpSpPr/>
            <p:nvPr/>
          </p:nvGrpSpPr>
          <p:grpSpPr>
            <a:xfrm>
              <a:off x="10072050" y="5797743"/>
              <a:ext cx="1992856" cy="532523"/>
              <a:chOff x="10078727" y="4949941"/>
              <a:chExt cx="1992856" cy="532523"/>
            </a:xfrm>
          </p:grpSpPr>
          <p:grpSp>
            <p:nvGrpSpPr>
              <p:cNvPr id="196" name="그룹 195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207" name="직사각형 206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8" name="그룹 207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9" name="직사각형 208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" name="직사각형 209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97" name="그룹 196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203" name="직사각형 202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4" name="그룹 203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5" name="직사각형 204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" name="직사각형 205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98" name="그룹 197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199" name="직사각형 198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0" name="그룹 199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01" name="직사각형 200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" name="직사각형 201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211" name="그룹 210"/>
            <p:cNvGrpSpPr/>
            <p:nvPr/>
          </p:nvGrpSpPr>
          <p:grpSpPr>
            <a:xfrm>
              <a:off x="142855" y="5094033"/>
              <a:ext cx="1992856" cy="532523"/>
              <a:chOff x="10078727" y="4949941"/>
              <a:chExt cx="1992856" cy="532523"/>
            </a:xfrm>
          </p:grpSpPr>
          <p:grpSp>
            <p:nvGrpSpPr>
              <p:cNvPr id="212" name="그룹 211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223" name="직사각형 222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4" name="그룹 223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25" name="직사각형 224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" name="직사각형 225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13" name="그룹 212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219" name="직사각형 218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0" name="그룹 219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21" name="직사각형 220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" name="직사각형 221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14" name="그룹 213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215" name="직사각형 214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16" name="그룹 215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17" name="직사각형 216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" name="직사각형 217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227" name="그룹 226"/>
            <p:cNvGrpSpPr/>
            <p:nvPr/>
          </p:nvGrpSpPr>
          <p:grpSpPr>
            <a:xfrm>
              <a:off x="136178" y="5811209"/>
              <a:ext cx="1992856" cy="532523"/>
              <a:chOff x="10078727" y="4949941"/>
              <a:chExt cx="1992856" cy="532523"/>
            </a:xfrm>
          </p:grpSpPr>
          <p:grpSp>
            <p:nvGrpSpPr>
              <p:cNvPr id="228" name="그룹 227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239" name="직사각형 238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0" name="그룹 239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41" name="직사각형 240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" name="직사각형 241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29" name="그룹 228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235" name="직사각형 234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6" name="그룹 235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37" name="직사각형 236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" name="직사각형 237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0" name="그룹 229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231" name="직사각형 230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2" name="그룹 231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33" name="직사각형 232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" name="직사각형 233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52" name="모서리가 둥근 직사각형 251"/>
            <p:cNvSpPr/>
            <p:nvPr/>
          </p:nvSpPr>
          <p:spPr>
            <a:xfrm>
              <a:off x="4509819" y="4250991"/>
              <a:ext cx="3170641" cy="334953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현 255"/>
            <p:cNvSpPr/>
            <p:nvPr/>
          </p:nvSpPr>
          <p:spPr>
            <a:xfrm rot="8042421">
              <a:off x="5375232" y="6022235"/>
              <a:ext cx="1476972" cy="1673458"/>
            </a:xfrm>
            <a:prstGeom prst="chord">
              <a:avLst>
                <a:gd name="adj1" fmla="val 2700000"/>
                <a:gd name="adj2" fmla="val 1370093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막힌 원호 254"/>
            <p:cNvSpPr/>
            <p:nvPr/>
          </p:nvSpPr>
          <p:spPr>
            <a:xfrm rot="163869">
              <a:off x="5192548" y="5959689"/>
              <a:ext cx="1841710" cy="1900131"/>
            </a:xfrm>
            <a:prstGeom prst="blockArc">
              <a:avLst>
                <a:gd name="adj1" fmla="val 10800000"/>
                <a:gd name="adj2" fmla="val 21355986"/>
                <a:gd name="adj3" fmla="val 92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13472" y="3844890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스토리형</a:t>
            </a:r>
            <a:r>
              <a:rPr lang="ko-KR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방탈출</a:t>
            </a:r>
            <a:r>
              <a:rPr lang="ko-KR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0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 b="12169"/>
          <a:stretch/>
        </p:blipFill>
        <p:spPr>
          <a:xfrm>
            <a:off x="6560597" y="1618716"/>
            <a:ext cx="3657312" cy="397825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4" b="16071"/>
          <a:stretch/>
        </p:blipFill>
        <p:spPr>
          <a:xfrm>
            <a:off x="6556607" y="1604125"/>
            <a:ext cx="3657312" cy="4028814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1" b="12150"/>
          <a:stretch/>
        </p:blipFill>
        <p:spPr>
          <a:xfrm>
            <a:off x="6556607" y="1618105"/>
            <a:ext cx="3657312" cy="397825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 조작</a:t>
            </a:r>
            <a:r>
              <a:rPr lang="en-US" altLang="ko-KR" dirty="0"/>
              <a:t> </a:t>
            </a:r>
            <a:r>
              <a:rPr lang="ko-KR" altLang="en-US" dirty="0" smtClean="0"/>
              <a:t>방</a:t>
            </a:r>
            <a:r>
              <a:rPr lang="ko-KR" altLang="en-US" dirty="0"/>
              <a:t>식</a:t>
            </a:r>
            <a:r>
              <a:rPr lang="en-US" altLang="ko-KR" dirty="0" smtClean="0"/>
              <a:t>: 3D</a:t>
            </a:r>
            <a:r>
              <a:rPr lang="ko-KR" altLang="en-US" dirty="0" smtClean="0"/>
              <a:t> </a:t>
            </a:r>
            <a:r>
              <a:rPr lang="en-US" altLang="ko-KR" dirty="0" smtClean="0"/>
              <a:t>/ 2D (</a:t>
            </a:r>
            <a:r>
              <a:rPr lang="ko-KR" altLang="en-US" dirty="0" smtClean="0"/>
              <a:t>확정 </a:t>
            </a:r>
            <a:r>
              <a:rPr lang="en-US" altLang="ko-KR" dirty="0" smtClean="0"/>
              <a:t>X)</a:t>
            </a:r>
          </a:p>
          <a:p>
            <a:pPr marL="0" indent="0">
              <a:buNone/>
            </a:pPr>
            <a:r>
              <a:rPr lang="en-US" altLang="ko-KR" dirty="0" smtClean="0"/>
              <a:t>&gt; 2D </a:t>
            </a:r>
            <a:r>
              <a:rPr lang="ko-KR" altLang="en-US" dirty="0" smtClean="0"/>
              <a:t>조작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Font typeface="나눔손글씨 또박또박" panose="02000503000000000000" pitchFamily="2" charset="-127"/>
              <a:buChar char="-"/>
            </a:pPr>
            <a:r>
              <a:rPr lang="ko-KR" altLang="en-US" dirty="0" smtClean="0"/>
              <a:t>버튼이나 터치패드를 </a:t>
            </a:r>
            <a:r>
              <a:rPr lang="ko-KR" altLang="en-US" b="1" dirty="0" smtClean="0"/>
              <a:t>터치</a:t>
            </a:r>
            <a:r>
              <a:rPr lang="ko-KR" altLang="en-US" dirty="0" smtClean="0"/>
              <a:t>해서 </a:t>
            </a:r>
            <a:r>
              <a:rPr lang="ko-KR" altLang="en-US" dirty="0" smtClean="0"/>
              <a:t>장소 이동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씬 전환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조작 방식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79315" y="2673596"/>
            <a:ext cx="551542" cy="4542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79315" y="4153672"/>
            <a:ext cx="551542" cy="454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61564" y="5976585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: “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방탈출게임</a:t>
            </a:r>
            <a:r>
              <a:rPr lang="ko-KR" altLang="en-US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산토리니</a:t>
            </a:r>
            <a:r>
              <a:rPr lang="en-US" altLang="ko-KR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”</a:t>
            </a:r>
            <a:endParaRPr lang="ko-KR" altLang="en-US" sz="1600" dirty="0">
              <a:solidFill>
                <a:schemeClr val="bg1"/>
              </a:solidFill>
              <a:latin typeface="나눔손글씨 또박또박" panose="02000503000000000000" pitchFamily="2" charset="-127"/>
              <a:ea typeface="나눔손글씨 또박또박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95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 조작</a:t>
            </a:r>
            <a:r>
              <a:rPr lang="en-US" altLang="ko-KR" dirty="0"/>
              <a:t> </a:t>
            </a:r>
            <a:r>
              <a:rPr lang="ko-KR" altLang="en-US" dirty="0" smtClean="0"/>
              <a:t>방</a:t>
            </a:r>
            <a:r>
              <a:rPr lang="ko-KR" altLang="en-US" dirty="0"/>
              <a:t>식</a:t>
            </a:r>
            <a:r>
              <a:rPr lang="en-US" altLang="ko-KR" dirty="0" smtClean="0"/>
              <a:t>: 3D</a:t>
            </a:r>
            <a:r>
              <a:rPr lang="ko-KR" altLang="en-US" dirty="0" smtClean="0"/>
              <a:t> </a:t>
            </a:r>
            <a:r>
              <a:rPr lang="en-US" altLang="ko-KR" dirty="0" smtClean="0"/>
              <a:t>/ 2D (</a:t>
            </a:r>
            <a:r>
              <a:rPr lang="ko-KR" altLang="en-US" dirty="0" smtClean="0"/>
              <a:t>확정 </a:t>
            </a:r>
            <a:r>
              <a:rPr lang="en-US" altLang="ko-KR" dirty="0" smtClean="0"/>
              <a:t>X)</a:t>
            </a:r>
          </a:p>
          <a:p>
            <a:pPr marL="0" indent="0">
              <a:buNone/>
            </a:pPr>
            <a:r>
              <a:rPr lang="en-US" altLang="ko-KR" dirty="0" smtClean="0"/>
              <a:t>&gt; </a:t>
            </a:r>
            <a:r>
              <a:rPr lang="ko-KR" altLang="en-US" dirty="0" smtClean="0"/>
              <a:t>공통 사항</a:t>
            </a:r>
            <a:r>
              <a:rPr lang="en-US" altLang="ko-KR" dirty="0" smtClean="0"/>
              <a:t>:</a:t>
            </a:r>
          </a:p>
          <a:p>
            <a:pPr>
              <a:buFontTx/>
              <a:buChar char="-"/>
            </a:pPr>
            <a:r>
              <a:rPr lang="ko-KR" altLang="en-US" b="1" dirty="0" smtClean="0"/>
              <a:t>단서</a:t>
            </a:r>
            <a:r>
              <a:rPr lang="ko-KR" altLang="en-US" dirty="0" smtClean="0"/>
              <a:t>에 해당하는 화면 부분을 터치하면 장면이 전환됨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도구</a:t>
            </a:r>
            <a:r>
              <a:rPr lang="ko-KR" altLang="en-US" dirty="0" smtClean="0"/>
              <a:t>를 찾으면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저장이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동생의 일기장을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단서들을 기록하는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b="1" dirty="0" err="1" smtClean="0"/>
              <a:t>메모패드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쓸 수 있음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조작 방식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79315" y="2673596"/>
            <a:ext cx="551542" cy="4542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79315" y="4153672"/>
            <a:ext cx="551542" cy="454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12169"/>
          <a:stretch/>
        </p:blipFill>
        <p:spPr>
          <a:xfrm>
            <a:off x="6556212" y="1258220"/>
            <a:ext cx="3460750" cy="3785420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11111"/>
          <a:stretch/>
        </p:blipFill>
        <p:spPr>
          <a:xfrm>
            <a:off x="6555704" y="1246592"/>
            <a:ext cx="3460750" cy="3837851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0" b="11958"/>
          <a:stretch/>
        </p:blipFill>
        <p:spPr>
          <a:xfrm>
            <a:off x="6569800" y="1253558"/>
            <a:ext cx="3508684" cy="3837850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11746"/>
          <a:stretch/>
        </p:blipFill>
        <p:spPr>
          <a:xfrm>
            <a:off x="6863146" y="2257646"/>
            <a:ext cx="3593388" cy="395227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0" b="11746"/>
          <a:stretch/>
        </p:blipFill>
        <p:spPr>
          <a:xfrm>
            <a:off x="6867417" y="2267290"/>
            <a:ext cx="3593388" cy="394138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0" b="11746"/>
          <a:stretch/>
        </p:blipFill>
        <p:spPr>
          <a:xfrm>
            <a:off x="6875253" y="2261385"/>
            <a:ext cx="3593388" cy="394138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8861564" y="6218322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: “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방탈출게임</a:t>
            </a:r>
            <a:r>
              <a:rPr lang="ko-KR" altLang="en-US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산토리니</a:t>
            </a:r>
            <a:r>
              <a:rPr lang="en-US" altLang="ko-KR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”</a:t>
            </a:r>
            <a:endParaRPr lang="ko-KR" altLang="en-US" sz="1600" dirty="0">
              <a:solidFill>
                <a:schemeClr val="bg1"/>
              </a:solidFill>
              <a:latin typeface="나눔손글씨 또박또박" panose="02000503000000000000" pitchFamily="2" charset="-127"/>
              <a:ea typeface="나눔손글씨 또박또박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8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 인원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3200" b="1" dirty="0" smtClean="0"/>
              <a:t>기획  </a:t>
            </a:r>
            <a:r>
              <a:rPr lang="en-US" altLang="ko-KR" sz="3200" b="1" dirty="0" smtClean="0"/>
              <a:t>:</a:t>
            </a:r>
            <a:r>
              <a:rPr lang="ko-KR" altLang="en-US" sz="3200" dirty="0" smtClean="0"/>
              <a:t>  </a:t>
            </a:r>
            <a:r>
              <a:rPr lang="ko-KR" altLang="en-US" sz="3200" dirty="0" smtClean="0"/>
              <a:t>  </a:t>
            </a:r>
            <a:r>
              <a:rPr lang="en-US" altLang="ko-KR" sz="3200" dirty="0" smtClean="0"/>
              <a:t>0 ~ 1 </a:t>
            </a:r>
            <a:r>
              <a:rPr lang="ko-KR" altLang="en-US" sz="3200" dirty="0" smtClean="0"/>
              <a:t>명</a:t>
            </a:r>
            <a:endParaRPr lang="en-US" altLang="ko-KR" sz="3200" dirty="0" smtClean="0"/>
          </a:p>
          <a:p>
            <a:pPr>
              <a:lnSpc>
                <a:spcPct val="100000"/>
              </a:lnSpc>
            </a:pPr>
            <a:r>
              <a:rPr lang="ko-KR" altLang="en-US" sz="3200" b="1" dirty="0" smtClean="0"/>
              <a:t>그래픽 </a:t>
            </a:r>
            <a:r>
              <a:rPr lang="en-US" altLang="ko-KR" sz="3200" b="1" dirty="0" smtClean="0"/>
              <a:t>:</a:t>
            </a:r>
            <a:r>
              <a:rPr lang="ko-KR" altLang="en-US" sz="3200" dirty="0" smtClean="0"/>
              <a:t>       </a:t>
            </a:r>
            <a:r>
              <a:rPr lang="en-US" altLang="ko-KR" sz="3200" dirty="0" smtClean="0"/>
              <a:t>n </a:t>
            </a:r>
            <a:r>
              <a:rPr lang="ko-KR" altLang="en-US" sz="3200" dirty="0" smtClean="0"/>
              <a:t>명</a:t>
            </a:r>
            <a:endParaRPr lang="en-US" altLang="ko-KR" sz="3200" dirty="0"/>
          </a:p>
          <a:p>
            <a:pPr>
              <a:lnSpc>
                <a:spcPct val="100000"/>
              </a:lnSpc>
            </a:pPr>
            <a:r>
              <a:rPr lang="ko-KR" altLang="en-US" sz="3200" b="1" dirty="0" err="1" smtClean="0"/>
              <a:t>코더</a:t>
            </a:r>
            <a:r>
              <a:rPr lang="ko-KR" altLang="en-US" sz="3200" b="1" dirty="0" smtClean="0"/>
              <a:t>   </a:t>
            </a:r>
            <a:r>
              <a:rPr lang="en-US" altLang="ko-KR" sz="3200" b="1" dirty="0" smtClean="0"/>
              <a:t>:</a:t>
            </a:r>
            <a:r>
              <a:rPr lang="en-US" altLang="ko-KR" sz="3200" dirty="0" smtClean="0"/>
              <a:t>       n </a:t>
            </a:r>
            <a:r>
              <a:rPr lang="ko-KR" altLang="en-US" sz="3200" dirty="0" smtClean="0"/>
              <a:t>명</a:t>
            </a:r>
            <a:endParaRPr lang="en-US" altLang="ko-KR" sz="3200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en-US" altLang="ko-KR" sz="3200" dirty="0" smtClean="0"/>
              <a:t>    </a:t>
            </a:r>
            <a:r>
              <a:rPr lang="ko-KR" altLang="en-US" sz="3200" dirty="0" smtClean="0"/>
              <a:t> </a:t>
            </a:r>
            <a:r>
              <a:rPr lang="ko-KR" altLang="en-US" sz="3200" dirty="0" smtClean="0"/>
              <a:t>많이 지원해 주세요</a:t>
            </a:r>
            <a:r>
              <a:rPr lang="en-US" altLang="ko-KR" sz="3200" dirty="0" smtClean="0"/>
              <a:t>.. ♡_♥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0479315" y="2673596"/>
            <a:ext cx="551542" cy="4542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79315" y="4153672"/>
            <a:ext cx="551542" cy="454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79315" y="4744984"/>
            <a:ext cx="551542" cy="4542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나눔손글씨 또박또박" panose="02000503000000000000" pitchFamily="2" charset="-127"/>
              </a:rPr>
              <a:t>♡</a:t>
            </a:r>
            <a:endParaRPr lang="ko-KR" altLang="en-US" sz="3600" dirty="0">
              <a:solidFill>
                <a:schemeClr val="bg1"/>
              </a:solidFill>
              <a:latin typeface="+mj-lt"/>
              <a:ea typeface="나눔손글씨 또박또박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8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98676" y="1730093"/>
            <a:ext cx="3223012" cy="1325563"/>
          </a:xfrm>
        </p:spPr>
        <p:txBody>
          <a:bodyPr/>
          <a:lstStyle/>
          <a:p>
            <a:r>
              <a:rPr lang="ko-KR" altLang="en-US" sz="6600" dirty="0" smtClean="0"/>
              <a:t>감사합니다</a:t>
            </a:r>
            <a:r>
              <a:rPr lang="en-US" altLang="ko-KR" sz="6600" dirty="0" smtClean="0"/>
              <a:t>!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009085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소재 마인드맵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u="sng" dirty="0" smtClean="0"/>
              <a:t>“ </a:t>
            </a:r>
            <a:r>
              <a:rPr lang="ko-KR" altLang="en-US" u="sng" dirty="0" smtClean="0"/>
              <a:t>하늘 </a:t>
            </a:r>
            <a:r>
              <a:rPr lang="en-US" altLang="ko-KR" u="sng" dirty="0" smtClean="0"/>
              <a:t>“</a:t>
            </a:r>
          </a:p>
          <a:p>
            <a:pPr marL="0" indent="0">
              <a:buNone/>
            </a:pPr>
            <a:r>
              <a:rPr lang="ko-KR" altLang="en-US" b="1" dirty="0" smtClean="0"/>
              <a:t>날씨</a:t>
            </a:r>
            <a:r>
              <a:rPr lang="ko-KR" altLang="en-US" dirty="0" smtClean="0"/>
              <a:t>가 좋은 날에는 </a:t>
            </a:r>
            <a:r>
              <a:rPr lang="ko-KR" altLang="en-US" b="1" dirty="0" smtClean="0"/>
              <a:t>하늘</a:t>
            </a:r>
            <a:r>
              <a:rPr lang="ko-KR" altLang="en-US" dirty="0" smtClean="0"/>
              <a:t>이 너무 예쁘다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과제하다가도 </a:t>
            </a:r>
            <a:r>
              <a:rPr lang="ko-KR" altLang="en-US" b="1" dirty="0" smtClean="0"/>
              <a:t>밖</a:t>
            </a:r>
            <a:r>
              <a:rPr lang="ko-KR" altLang="en-US" dirty="0" smtClean="0"/>
              <a:t>으로 뛰쳐나가고 싶어진다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              V</a:t>
            </a:r>
          </a:p>
          <a:p>
            <a:pPr marL="0" indent="0">
              <a:buNone/>
            </a:pPr>
            <a:r>
              <a:rPr lang="ko-KR" altLang="en-US" dirty="0" smtClean="0"/>
              <a:t>집을 </a:t>
            </a:r>
            <a:r>
              <a:rPr lang="ko-KR" altLang="en-US" b="1" dirty="0" smtClean="0"/>
              <a:t>탈출</a:t>
            </a:r>
            <a:r>
              <a:rPr lang="ko-KR" altLang="en-US" dirty="0" smtClean="0"/>
              <a:t>하는 게임을 만들어 보자</a:t>
            </a:r>
            <a:r>
              <a:rPr lang="en-US" altLang="ko-KR" dirty="0" smtClean="0"/>
              <a:t>!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          V</a:t>
            </a:r>
          </a:p>
          <a:p>
            <a:pPr marL="0" indent="0">
              <a:buNone/>
            </a:pPr>
            <a:r>
              <a:rPr lang="ko-KR" altLang="en-US" dirty="0" smtClean="0"/>
              <a:t>집보다는 </a:t>
            </a:r>
            <a:r>
              <a:rPr lang="ko-KR" altLang="en-US" b="1" dirty="0" smtClean="0"/>
              <a:t>학교</a:t>
            </a:r>
            <a:r>
              <a:rPr lang="ko-KR" altLang="en-US" dirty="0" smtClean="0"/>
              <a:t>를 탈출하는 게임 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r>
              <a:rPr lang="en-US" altLang="ko-KR" sz="2400" dirty="0" smtClean="0"/>
              <a:t>  (</a:t>
            </a:r>
            <a:r>
              <a:rPr lang="ko-KR" altLang="en-US" sz="2400" dirty="0" smtClean="0"/>
              <a:t>이야기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공간의 규모 고려</a:t>
            </a:r>
            <a:r>
              <a:rPr lang="en-US" altLang="ko-KR" sz="2400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11980" y="1832338"/>
            <a:ext cx="45719" cy="43553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r="24777" b="29629"/>
          <a:stretch/>
        </p:blipFill>
        <p:spPr>
          <a:xfrm>
            <a:off x="6402125" y="2504462"/>
            <a:ext cx="3898578" cy="30110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35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장르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스토리형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방탈출</a:t>
            </a:r>
            <a:r>
              <a:rPr lang="ko-KR" altLang="en-US" dirty="0" smtClean="0"/>
              <a:t> 게임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개발 엔진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Unity (</a:t>
            </a:r>
            <a:r>
              <a:rPr lang="ko-KR" altLang="en-US" dirty="0" smtClean="0"/>
              <a:t>확정 </a:t>
            </a:r>
            <a:r>
              <a:rPr lang="en-US" altLang="ko-KR" dirty="0" smtClean="0"/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플랫폼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모바일 </a:t>
            </a:r>
            <a:r>
              <a:rPr lang="en-US" altLang="ko-KR" dirty="0" smtClean="0"/>
              <a:t>3D or 2D </a:t>
            </a:r>
            <a:r>
              <a:rPr lang="ko-KR" altLang="en-US" dirty="0" smtClean="0"/>
              <a:t>게임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소개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4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t="3336"/>
          <a:stretch/>
        </p:blipFill>
        <p:spPr>
          <a:xfrm>
            <a:off x="6858923" y="2725876"/>
            <a:ext cx="3048000" cy="1390295"/>
          </a:xfrm>
          <a:prstGeom prst="rect">
            <a:avLst/>
          </a:prstGeom>
          <a:ln w="57150">
            <a:solidFill>
              <a:schemeClr val="bg2">
                <a:lumMod val="75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0479315" y="2673596"/>
            <a:ext cx="551542" cy="4542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b="1" dirty="0" err="1" smtClean="0"/>
              <a:t>방탈출</a:t>
            </a:r>
            <a:r>
              <a:rPr lang="ko-KR" altLang="en-US" b="1" dirty="0" smtClean="0"/>
              <a:t> 게임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산토리니</a:t>
            </a:r>
            <a:r>
              <a:rPr lang="en-US" altLang="ko-KR" b="1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단서를 찾아서 </a:t>
            </a:r>
            <a:r>
              <a:rPr lang="ko-KR" altLang="en-US" dirty="0" err="1" smtClean="0"/>
              <a:t>산토리니를</a:t>
            </a:r>
            <a:r>
              <a:rPr lang="ko-KR" altLang="en-US" dirty="0" smtClean="0"/>
              <a:t> 탈출하는 게임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12169"/>
          <a:stretch/>
        </p:blipFill>
        <p:spPr>
          <a:xfrm rot="21146304">
            <a:off x="425118" y="3156545"/>
            <a:ext cx="2924370" cy="3198720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11111"/>
          <a:stretch/>
        </p:blipFill>
        <p:spPr>
          <a:xfrm rot="484425">
            <a:off x="1811793" y="3167329"/>
            <a:ext cx="2924370" cy="3243023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0" b="11958"/>
          <a:stretch/>
        </p:blipFill>
        <p:spPr>
          <a:xfrm rot="21382161">
            <a:off x="2855689" y="3245670"/>
            <a:ext cx="2924370" cy="319871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b="1" dirty="0" smtClean="0"/>
              <a:t>Behind The Frame </a:t>
            </a:r>
          </a:p>
          <a:p>
            <a:pPr marL="0" indent="0">
              <a:buNone/>
            </a:pPr>
            <a:r>
              <a:rPr lang="en-US" altLang="ko-KR" dirty="0" smtClean="0"/>
              <a:t>: </a:t>
            </a:r>
            <a:r>
              <a:rPr lang="ko-KR" altLang="en-US" dirty="0" smtClean="0"/>
              <a:t>단서를 찾아서 이야기를 완성하는 게임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56" y="3170631"/>
            <a:ext cx="4393025" cy="3068495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5144">
            <a:off x="7150443" y="3198494"/>
            <a:ext cx="4349606" cy="303816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9450" y="3815281"/>
            <a:ext cx="5428501" cy="1926810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그룹 9"/>
          <p:cNvGrpSpPr/>
          <p:nvPr/>
        </p:nvGrpSpPr>
        <p:grpSpPr>
          <a:xfrm rot="21245448">
            <a:off x="4213135" y="3600245"/>
            <a:ext cx="1825906" cy="1320158"/>
            <a:chOff x="9104913" y="4019626"/>
            <a:chExt cx="1825906" cy="1320158"/>
          </a:xfrm>
        </p:grpSpPr>
        <p:sp>
          <p:nvSpPr>
            <p:cNvPr id="8" name="모서리가 접힌 도형 7"/>
            <p:cNvSpPr/>
            <p:nvPr/>
          </p:nvSpPr>
          <p:spPr>
            <a:xfrm>
              <a:off x="9104913" y="4019626"/>
              <a:ext cx="1825906" cy="1320158"/>
            </a:xfrm>
            <a:prstGeom prst="foldedCorner">
              <a:avLst>
                <a:gd name="adj" fmla="val 21426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600" dirty="0">
                <a:solidFill>
                  <a:schemeClr val="tx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74700" y="4075572"/>
              <a:ext cx="121219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그래픽</a:t>
              </a:r>
              <a:r>
                <a:rPr lang="en-US" altLang="ko-KR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: 3D</a:t>
              </a:r>
            </a:p>
            <a:p>
              <a:r>
                <a:rPr lang="ko-KR" altLang="en-US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조작</a:t>
              </a:r>
              <a:r>
                <a:rPr lang="en-US" altLang="ko-KR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: </a:t>
              </a:r>
              <a:r>
                <a:rPr lang="ko-KR" altLang="en-US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터치</a:t>
              </a:r>
              <a:endParaRPr lang="en-US" altLang="ko-KR" sz="3200" b="1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799883" y="3771321"/>
            <a:ext cx="4022899" cy="1345194"/>
            <a:chOff x="9049543" y="4088090"/>
            <a:chExt cx="4022899" cy="134519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모서리가 접힌 도형 12"/>
            <p:cNvSpPr/>
            <p:nvPr/>
          </p:nvSpPr>
          <p:spPr>
            <a:xfrm rot="307793">
              <a:off x="9049543" y="4088090"/>
              <a:ext cx="3984746" cy="1345194"/>
            </a:xfrm>
            <a:prstGeom prst="foldedCorner">
              <a:avLst>
                <a:gd name="adj" fmla="val 2142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600" dirty="0">
                <a:solidFill>
                  <a:schemeClr val="tx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307599">
              <a:off x="9200869" y="4184345"/>
              <a:ext cx="387157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그래픽</a:t>
              </a:r>
              <a:r>
                <a:rPr lang="en-US" altLang="ko-KR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: 2D</a:t>
              </a:r>
            </a:p>
            <a:p>
              <a:r>
                <a:rPr lang="ko-KR" altLang="en-US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조작</a:t>
              </a:r>
              <a:r>
                <a:rPr lang="en-US" altLang="ko-KR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: </a:t>
              </a:r>
              <a:r>
                <a:rPr lang="ko-KR" altLang="en-US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터치</a:t>
              </a:r>
              <a:r>
                <a:rPr lang="en-US" altLang="ko-KR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, </a:t>
              </a:r>
              <a:r>
                <a:rPr lang="ko-KR" altLang="en-US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드래그</a:t>
              </a:r>
              <a:r>
                <a:rPr lang="en-US" altLang="ko-KR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(</a:t>
              </a:r>
              <a:r>
                <a:rPr lang="ko-KR" altLang="en-US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공간 </a:t>
              </a:r>
              <a:r>
                <a:rPr lang="en-US" altLang="ko-KR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360</a:t>
              </a:r>
              <a:r>
                <a:rPr lang="ko-KR" altLang="en-US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도 회전</a:t>
              </a:r>
              <a:r>
                <a:rPr lang="en-US" altLang="ko-KR" sz="32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)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 rot="21280369">
            <a:off x="805756" y="5087022"/>
            <a:ext cx="5397503" cy="1203681"/>
            <a:chOff x="8427895" y="4093426"/>
            <a:chExt cx="5397503" cy="1203681"/>
          </a:xfrm>
          <a:solidFill>
            <a:schemeClr val="accent4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8" name="모서리가 접힌 도형 27"/>
            <p:cNvSpPr/>
            <p:nvPr/>
          </p:nvSpPr>
          <p:spPr>
            <a:xfrm rot="307793">
              <a:off x="8427895" y="4093426"/>
              <a:ext cx="5353237" cy="1203681"/>
            </a:xfrm>
            <a:prstGeom prst="foldedCorner">
              <a:avLst>
                <a:gd name="adj" fmla="val 21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600" dirty="0">
                <a:solidFill>
                  <a:schemeClr val="tx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307599">
              <a:off x="8483871" y="4205785"/>
              <a:ext cx="5341527" cy="9541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+ </a:t>
              </a:r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단서가 이중</a:t>
              </a:r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, </a:t>
              </a:r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삼중으로 되어 있어서 추리하는 재미가 있다</a:t>
              </a:r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.</a:t>
              </a:r>
            </a:p>
            <a:p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- </a:t>
              </a:r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이야기가 딱히 없고 그냥 탈출만 하면 된다</a:t>
              </a:r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.</a:t>
              </a:r>
              <a:endParaRPr lang="en-US" altLang="ko-KR" sz="2800" b="1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21325588">
            <a:off x="6591715" y="5269743"/>
            <a:ext cx="4233512" cy="1101810"/>
            <a:chOff x="8933888" y="4305218"/>
            <a:chExt cx="4233512" cy="1101810"/>
          </a:xfrm>
          <a:solidFill>
            <a:schemeClr val="accent4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모서리가 접힌 도형 30"/>
            <p:cNvSpPr/>
            <p:nvPr/>
          </p:nvSpPr>
          <p:spPr>
            <a:xfrm rot="307793">
              <a:off x="8933888" y="4305218"/>
              <a:ext cx="4180182" cy="1101810"/>
            </a:xfrm>
            <a:prstGeom prst="foldedCorner">
              <a:avLst>
                <a:gd name="adj" fmla="val 2142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600" dirty="0">
                <a:solidFill>
                  <a:schemeClr val="tx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307599">
              <a:off x="9018507" y="4343897"/>
              <a:ext cx="4148893" cy="9541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+ </a:t>
              </a:r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그래픽이 아름답고 이야기가 몰입이 잘 된다</a:t>
              </a:r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.</a:t>
              </a:r>
            </a:p>
            <a:p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- </a:t>
              </a:r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단서를 찾는 과정이 너무 간단하다</a:t>
              </a:r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.</a:t>
              </a:r>
              <a:endParaRPr lang="en-US" altLang="ko-KR" sz="2800" b="1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322153" y="4016833"/>
            <a:ext cx="1383920" cy="537998"/>
            <a:chOff x="9322153" y="4016833"/>
            <a:chExt cx="1383920" cy="537998"/>
          </a:xfrm>
        </p:grpSpPr>
        <p:sp>
          <p:nvSpPr>
            <p:cNvPr id="35" name="자유형 34"/>
            <p:cNvSpPr/>
            <p:nvPr/>
          </p:nvSpPr>
          <p:spPr>
            <a:xfrm>
              <a:off x="9322153" y="4313531"/>
              <a:ext cx="254738" cy="241300"/>
            </a:xfrm>
            <a:custGeom>
              <a:avLst/>
              <a:gdLst>
                <a:gd name="connsiteX0" fmla="*/ 13438 w 254738"/>
                <a:gd name="connsiteY0" fmla="*/ 241300 h 241300"/>
                <a:gd name="connsiteX1" fmla="*/ 738 w 254738"/>
                <a:gd name="connsiteY1" fmla="*/ 177800 h 241300"/>
                <a:gd name="connsiteX2" fmla="*/ 89638 w 254738"/>
                <a:gd name="connsiteY2" fmla="*/ 76200 h 241300"/>
                <a:gd name="connsiteX3" fmla="*/ 153138 w 254738"/>
                <a:gd name="connsiteY3" fmla="*/ 139700 h 241300"/>
                <a:gd name="connsiteX4" fmla="*/ 115038 w 254738"/>
                <a:gd name="connsiteY4" fmla="*/ 165100 h 241300"/>
                <a:gd name="connsiteX5" fmla="*/ 102338 w 254738"/>
                <a:gd name="connsiteY5" fmla="*/ 114300 h 241300"/>
                <a:gd name="connsiteX6" fmla="*/ 178538 w 254738"/>
                <a:gd name="connsiteY6" fmla="*/ 12700 h 241300"/>
                <a:gd name="connsiteX7" fmla="*/ 254738 w 254738"/>
                <a:gd name="connsiteY7" fmla="*/ 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738" h="241300">
                  <a:moveTo>
                    <a:pt x="13438" y="241300"/>
                  </a:moveTo>
                  <a:cubicBezTo>
                    <a:pt x="9205" y="220133"/>
                    <a:pt x="-3123" y="199038"/>
                    <a:pt x="738" y="177800"/>
                  </a:cubicBezTo>
                  <a:cubicBezTo>
                    <a:pt x="14708" y="100965"/>
                    <a:pt x="35169" y="103434"/>
                    <a:pt x="89638" y="76200"/>
                  </a:cubicBezTo>
                  <a:cubicBezTo>
                    <a:pt x="103962" y="83362"/>
                    <a:pt x="168710" y="100769"/>
                    <a:pt x="153138" y="139700"/>
                  </a:cubicBezTo>
                  <a:cubicBezTo>
                    <a:pt x="147469" y="153872"/>
                    <a:pt x="127738" y="156633"/>
                    <a:pt x="115038" y="165100"/>
                  </a:cubicBezTo>
                  <a:cubicBezTo>
                    <a:pt x="110805" y="148167"/>
                    <a:pt x="100410" y="131648"/>
                    <a:pt x="102338" y="114300"/>
                  </a:cubicBezTo>
                  <a:cubicBezTo>
                    <a:pt x="107434" y="68438"/>
                    <a:pt x="135651" y="29855"/>
                    <a:pt x="178538" y="12700"/>
                  </a:cubicBezTo>
                  <a:cubicBezTo>
                    <a:pt x="202447" y="3137"/>
                    <a:pt x="254738" y="0"/>
                    <a:pt x="25473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 rot="386864">
              <a:off x="9564414" y="4016833"/>
              <a:ext cx="1141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FF0000"/>
                  </a:solidFill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2D ? 3D ?</a:t>
              </a:r>
              <a:endParaRPr lang="ko-KR" altLang="en-US" sz="2800" b="1" dirty="0">
                <a:solidFill>
                  <a:srgbClr val="FF0000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59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그룹 173"/>
          <p:cNvGrpSpPr/>
          <p:nvPr/>
        </p:nvGrpSpPr>
        <p:grpSpPr>
          <a:xfrm>
            <a:off x="6647857" y="2414700"/>
            <a:ext cx="3457272" cy="1295207"/>
            <a:chOff x="6647857" y="2414700"/>
            <a:chExt cx="3457272" cy="129520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647857" y="2895736"/>
              <a:ext cx="702860" cy="814027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9394700" y="2895880"/>
              <a:ext cx="710429" cy="814027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7331048" y="2816485"/>
              <a:ext cx="2085445" cy="890980"/>
            </a:xfrm>
            <a:prstGeom prst="roundRect">
              <a:avLst>
                <a:gd name="adj" fmla="val 2619"/>
              </a:avLst>
            </a:prstGeom>
            <a:solidFill>
              <a:srgbClr val="84655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978530" y="2837471"/>
              <a:ext cx="811165" cy="872161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8028474" y="2414700"/>
              <a:ext cx="706400" cy="312835"/>
            </a:xfrm>
            <a:prstGeom prst="triangle">
              <a:avLst/>
            </a:prstGeom>
            <a:solidFill>
              <a:srgbClr val="6C4E48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393737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79854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784503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32055" y="2981041"/>
              <a:ext cx="148048" cy="19139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17468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403585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590408" y="2981041"/>
              <a:ext cx="148048" cy="19139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837456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032839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218956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93737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79854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84503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032055" y="3310161"/>
              <a:ext cx="148048" cy="19139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217468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403585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590408" y="3310161"/>
              <a:ext cx="148048" cy="19139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837456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032839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218956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8593140" y="298104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56" name="직사각형 15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836134" y="298104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54" name="직사각형 15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9034866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직사각형 15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9219661" y="298104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50" name="직사각형 14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8593140" y="331016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48" name="직사각형 14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8835428" y="331016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46" name="직사각형 14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9032133" y="331347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44" name="직사각형 14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9219661" y="331347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42" name="직사각형 14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404334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40" name="직사각형 13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404743" y="3306844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8" name="직사각형 13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8217160" y="298104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6" name="직사각형 13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8218173" y="331016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4" name="직사각형 13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8034086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직사각형 13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8036813" y="3306844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0" name="직사각형 12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7786049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8" name="직사각형 12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785913" y="331016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직사각형 12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7579572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4" name="직사각형 12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576417" y="330669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직사각형 12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397111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직사각형 11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92415" y="330669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직사각형 11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9481920" y="3034512"/>
              <a:ext cx="553128" cy="202276"/>
              <a:chOff x="10078727" y="4949941"/>
              <a:chExt cx="1992856" cy="532523"/>
            </a:xfrm>
          </p:grpSpPr>
          <p:grpSp>
            <p:nvGrpSpPr>
              <p:cNvPr id="103" name="그룹 102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16" name="직사각형 115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" name="직사각형 116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4" name="그룹 103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110" name="직사각형 109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1" name="그룹 110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12" name="직사각형 111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" name="그룹 104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106" name="직사각형 105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7" name="그룹 106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08" name="직사각형 107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직사각형 108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52" name="그룹 51"/>
            <p:cNvGrpSpPr/>
            <p:nvPr/>
          </p:nvGrpSpPr>
          <p:grpSpPr>
            <a:xfrm>
              <a:off x="9480066" y="3306928"/>
              <a:ext cx="553128" cy="202276"/>
              <a:chOff x="10078727" y="4949941"/>
              <a:chExt cx="1992856" cy="532523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99" name="직사각형 98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01" name="직사각형 100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9" name="그룹 88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95" name="직사각형 94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6" name="그룹 95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97" name="직사각형 96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" name="직사각형 97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2" name="그룹 91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93" name="직사각형 92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53" name="그룹 52"/>
            <p:cNvGrpSpPr/>
            <p:nvPr/>
          </p:nvGrpSpPr>
          <p:grpSpPr>
            <a:xfrm>
              <a:off x="6724167" y="3039627"/>
              <a:ext cx="553128" cy="202276"/>
              <a:chOff x="10078727" y="4949941"/>
              <a:chExt cx="1992856" cy="532523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84" name="직사각형 83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6" name="직사각형 85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4" name="그룹 73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1" name="그룹 80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2" name="직사각형 81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5" name="그룹 74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" name="그룹 76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54" name="그룹 53"/>
            <p:cNvGrpSpPr/>
            <p:nvPr/>
          </p:nvGrpSpPr>
          <p:grpSpPr>
            <a:xfrm>
              <a:off x="6722313" y="3312043"/>
              <a:ext cx="553128" cy="202276"/>
              <a:chOff x="10078727" y="4949941"/>
              <a:chExt cx="1992856" cy="532523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0" name="그룹 69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1" name="직사각형 70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직사각형 71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9" name="그룹 58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0" name="그룹 59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3" name="직사각형 62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5" name="모서리가 둥근 직사각형 54"/>
            <p:cNvSpPr/>
            <p:nvPr/>
          </p:nvSpPr>
          <p:spPr>
            <a:xfrm>
              <a:off x="7936240" y="2719401"/>
              <a:ext cx="880028" cy="127230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현 55"/>
          <p:cNvSpPr/>
          <p:nvPr/>
        </p:nvSpPr>
        <p:spPr>
          <a:xfrm rot="7520138">
            <a:off x="8106909" y="3438167"/>
            <a:ext cx="542084" cy="474826"/>
          </a:xfrm>
          <a:prstGeom prst="chord">
            <a:avLst>
              <a:gd name="adj1" fmla="val 2700000"/>
              <a:gd name="adj2" fmla="val 14754412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막힌 원호 56"/>
          <p:cNvSpPr/>
          <p:nvPr/>
        </p:nvSpPr>
        <p:spPr>
          <a:xfrm rot="163869">
            <a:off x="8125735" y="3368442"/>
            <a:ext cx="511176" cy="721756"/>
          </a:xfrm>
          <a:prstGeom prst="blockArc">
            <a:avLst>
              <a:gd name="adj1" fmla="val 10800000"/>
              <a:gd name="adj2" fmla="val 21355986"/>
              <a:gd name="adj3" fmla="val 927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설명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스토리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 smtClean="0"/>
              <a:t>  중학생 때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학교</a:t>
            </a:r>
            <a:r>
              <a:rPr lang="ko-KR" altLang="en-US" dirty="0" smtClean="0"/>
              <a:t> 폭력을 당한 동생은 그 기억 속에 갇혀 마음의 문을 닫아 버렸다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 smtClean="0"/>
              <a:t>우연히 발견한 동생의 </a:t>
            </a:r>
            <a:r>
              <a:rPr lang="ko-KR" altLang="en-US" b="1" dirty="0" smtClean="0"/>
              <a:t>일기장</a:t>
            </a:r>
            <a:r>
              <a:rPr lang="ko-KR" altLang="en-US" dirty="0" smtClean="0"/>
              <a:t>을 통해 동생의 </a:t>
            </a:r>
            <a:r>
              <a:rPr lang="ko-KR" altLang="en-US" b="1" dirty="0" smtClean="0"/>
              <a:t>기억 속 학교로 들어가자</a:t>
            </a:r>
            <a:r>
              <a:rPr lang="en-US" altLang="ko-KR" b="1" dirty="0" smtClean="0"/>
              <a:t>. </a:t>
            </a:r>
            <a:r>
              <a:rPr lang="ko-KR" altLang="en-US" dirty="0" smtClean="0"/>
              <a:t>동생이 학교에서 어떤 일을 겪었는지 단서들을 찾아 알아내야 한다</a:t>
            </a:r>
            <a:r>
              <a:rPr lang="en-US" altLang="ko-KR" dirty="0" smtClean="0"/>
              <a:t>.</a:t>
            </a:r>
            <a:endParaRPr lang="en-US" altLang="ko-KR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 smtClean="0"/>
              <a:t>동생의 이야기를 밝혀내면 </a:t>
            </a:r>
            <a:r>
              <a:rPr lang="ko-KR" altLang="en-US" b="1" dirty="0" smtClean="0"/>
              <a:t>함께</a:t>
            </a:r>
            <a:r>
              <a:rPr lang="ko-KR" altLang="en-US" dirty="0" smtClean="0"/>
              <a:t> 그곳에서 </a:t>
            </a:r>
            <a:r>
              <a:rPr lang="ko-KR" altLang="en-US" b="1" dirty="0" smtClean="0"/>
              <a:t>나올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pic>
        <p:nvPicPr>
          <p:cNvPr id="167" name="내용 개체 틀 16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05" b="83180" l="43697" r="688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76" r="36660" b="22957"/>
          <a:stretch/>
        </p:blipFill>
        <p:spPr>
          <a:xfrm>
            <a:off x="7632403" y="3868005"/>
            <a:ext cx="543210" cy="1549614"/>
          </a:xfrm>
        </p:spPr>
      </p:pic>
      <p:pic>
        <p:nvPicPr>
          <p:cNvPr id="168" name="내용 개체 틀 16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05" b="83180" l="43697" r="688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76" r="36660" b="22957"/>
          <a:stretch/>
        </p:blipFill>
        <p:spPr>
          <a:xfrm>
            <a:off x="7985116" y="3474234"/>
            <a:ext cx="403042" cy="1149758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15" b="88627" l="9975" r="420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58" r="62227" b="31433"/>
          <a:stretch/>
        </p:blipFill>
        <p:spPr>
          <a:xfrm>
            <a:off x="6557315" y="3962515"/>
            <a:ext cx="884885" cy="1841385"/>
          </a:xfrm>
          <a:prstGeom prst="rect">
            <a:avLst/>
          </a:prstGeom>
        </p:spPr>
      </p:pic>
      <p:pic>
        <p:nvPicPr>
          <p:cNvPr id="169" name="내용 개체 틀 166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05" b="83180" l="43697" r="688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76" r="36660" b="22957"/>
          <a:stretch/>
        </p:blipFill>
        <p:spPr>
          <a:xfrm>
            <a:off x="8244632" y="3279323"/>
            <a:ext cx="288374" cy="822644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76" b="86207" l="38504" r="70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26" t="31296" r="35771" b="29444"/>
          <a:stretch/>
        </p:blipFill>
        <p:spPr>
          <a:xfrm>
            <a:off x="8511599" y="3436634"/>
            <a:ext cx="847740" cy="1198138"/>
          </a:xfrm>
          <a:prstGeom prst="rect">
            <a:avLst/>
          </a:prstGeom>
        </p:spPr>
      </p:pic>
      <p:pic>
        <p:nvPicPr>
          <p:cNvPr id="177" name="그림 176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1476" b="86207" l="38504" r="70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26" t="31296" r="35771" b="29444"/>
          <a:stretch/>
        </p:blipFill>
        <p:spPr>
          <a:xfrm>
            <a:off x="8669055" y="3871252"/>
            <a:ext cx="1199388" cy="1695132"/>
          </a:xfrm>
          <a:prstGeom prst="rect">
            <a:avLst/>
          </a:prstGeom>
        </p:spPr>
      </p:pic>
      <p:grpSp>
        <p:nvGrpSpPr>
          <p:cNvPr id="178" name="그룹 177"/>
          <p:cNvGrpSpPr/>
          <p:nvPr/>
        </p:nvGrpSpPr>
        <p:grpSpPr>
          <a:xfrm>
            <a:off x="3356592" y="4962243"/>
            <a:ext cx="2563151" cy="1658929"/>
            <a:chOff x="8783286" y="3654882"/>
            <a:chExt cx="2563151" cy="3554027"/>
          </a:xfrm>
        </p:grpSpPr>
        <p:sp>
          <p:nvSpPr>
            <p:cNvPr id="179" name="모서리가 접힌 도형 178"/>
            <p:cNvSpPr/>
            <p:nvPr/>
          </p:nvSpPr>
          <p:spPr>
            <a:xfrm>
              <a:off x="8783286" y="3654882"/>
              <a:ext cx="2562318" cy="3554027"/>
            </a:xfrm>
            <a:prstGeom prst="foldedCorner">
              <a:avLst>
                <a:gd name="adj" fmla="val 18626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200" dirty="0">
                <a:solidFill>
                  <a:schemeClr val="tx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8884140" y="3900847"/>
              <a:ext cx="2462297" cy="2967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단서</a:t>
              </a:r>
              <a:r>
                <a:rPr lang="ko-KR" altLang="en-US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를 찾아</a:t>
              </a:r>
              <a:endParaRPr lang="en-US" altLang="ko-KR" sz="2800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  <a:p>
              <a:r>
                <a:rPr lang="ko-KR" altLang="en-US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동생의 </a:t>
              </a:r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이야기를 완성</a:t>
              </a:r>
              <a:r>
                <a:rPr lang="ko-KR" altLang="en-US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하여</a:t>
              </a:r>
              <a:endParaRPr lang="en-US" altLang="ko-KR" sz="2800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  <a:p>
              <a:r>
                <a:rPr lang="ko-KR" altLang="en-US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학교를</a:t>
              </a:r>
              <a:r>
                <a:rPr lang="en-US" altLang="ko-KR" sz="2800" dirty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 </a:t>
              </a:r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탈출</a:t>
              </a:r>
              <a:r>
                <a:rPr lang="ko-KR" altLang="en-US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하는 게임</a:t>
              </a:r>
              <a:endParaRPr lang="en-US" altLang="ko-KR" sz="2800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</p:grpSp>
      <p:sp>
        <p:nvSpPr>
          <p:cNvPr id="181" name="직사각형 180"/>
          <p:cNvSpPr/>
          <p:nvPr/>
        </p:nvSpPr>
        <p:spPr>
          <a:xfrm>
            <a:off x="10479315" y="2673596"/>
            <a:ext cx="551542" cy="4542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/>
          <p:cNvSpPr/>
          <p:nvPr/>
        </p:nvSpPr>
        <p:spPr>
          <a:xfrm>
            <a:off x="10479315" y="3253787"/>
            <a:ext cx="551542" cy="454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1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직사각형 157"/>
          <p:cNvSpPr/>
          <p:nvPr/>
        </p:nvSpPr>
        <p:spPr>
          <a:xfrm>
            <a:off x="6352033" y="1575686"/>
            <a:ext cx="4011168" cy="40792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/>
          <p:cNvSpPr/>
          <p:nvPr/>
        </p:nvSpPr>
        <p:spPr>
          <a:xfrm>
            <a:off x="6355486" y="1575686"/>
            <a:ext cx="4011168" cy="21317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6354972" y="1575686"/>
            <a:ext cx="4011168" cy="2131779"/>
          </a:xfrm>
          <a:prstGeom prst="rect">
            <a:avLst/>
          </a:prstGeom>
          <a:solidFill>
            <a:srgbClr val="C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6" name="그룹 245"/>
          <p:cNvGrpSpPr/>
          <p:nvPr/>
        </p:nvGrpSpPr>
        <p:grpSpPr>
          <a:xfrm>
            <a:off x="8374348" y="2335174"/>
            <a:ext cx="1417999" cy="1417999"/>
            <a:chOff x="6216733" y="3139603"/>
            <a:chExt cx="2470963" cy="2470963"/>
          </a:xfrm>
        </p:grpSpPr>
        <p:sp>
          <p:nvSpPr>
            <p:cNvPr id="247" name="도넛 246"/>
            <p:cNvSpPr/>
            <p:nvPr/>
          </p:nvSpPr>
          <p:spPr>
            <a:xfrm>
              <a:off x="6385667" y="3439937"/>
              <a:ext cx="2018830" cy="2018830"/>
            </a:xfrm>
            <a:prstGeom prst="donut">
              <a:avLst>
                <a:gd name="adj" fmla="val 7422"/>
              </a:avLst>
            </a:prstGeom>
            <a:solidFill>
              <a:srgbClr val="70AD47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도넛 247"/>
            <p:cNvSpPr/>
            <p:nvPr/>
          </p:nvSpPr>
          <p:spPr>
            <a:xfrm>
              <a:off x="6300070" y="3300214"/>
              <a:ext cx="2232642" cy="2232642"/>
            </a:xfrm>
            <a:prstGeom prst="donut">
              <a:avLst>
                <a:gd name="adj" fmla="val 6268"/>
              </a:avLst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도넛 248"/>
            <p:cNvSpPr/>
            <p:nvPr/>
          </p:nvSpPr>
          <p:spPr>
            <a:xfrm>
              <a:off x="6216733" y="3139603"/>
              <a:ext cx="2470963" cy="2470963"/>
            </a:xfrm>
            <a:prstGeom prst="donut">
              <a:avLst>
                <a:gd name="adj" fmla="val 6692"/>
              </a:avLst>
            </a:pr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설명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스토리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 smtClean="0"/>
              <a:t>구체적 요소들</a:t>
            </a:r>
            <a:endParaRPr lang="en-US" altLang="ko-KR" sz="2400" b="1" dirty="0" smtClean="0"/>
          </a:p>
          <a:p>
            <a:pPr>
              <a:lnSpc>
                <a:spcPct val="100000"/>
              </a:lnSpc>
              <a:buFont typeface="나눔손글씨 또박또박" panose="02000503000000000000" pitchFamily="2" charset="-127"/>
              <a:buChar char="-"/>
            </a:pPr>
            <a:r>
              <a:rPr lang="ko-KR" altLang="en-US" sz="2400" dirty="0" smtClean="0"/>
              <a:t>비가 많이 오는 우중충한 날씨로 게임이 시작됨</a:t>
            </a:r>
            <a:endParaRPr lang="en-US" altLang="ko-KR" sz="2400" dirty="0" smtClean="0"/>
          </a:p>
          <a:p>
            <a:pPr>
              <a:lnSpc>
                <a:spcPct val="100000"/>
              </a:lnSpc>
              <a:buFont typeface="나눔손글씨 또박또박" panose="02000503000000000000" pitchFamily="2" charset="-127"/>
              <a:buChar char="-"/>
            </a:pPr>
            <a:r>
              <a:rPr lang="ko-KR" altLang="en-US" sz="2400" dirty="0" smtClean="0"/>
              <a:t>암호를 입력해야 학교에 들어갈 수 있음    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동생의 일기장에서 힌트 얻기</a:t>
            </a:r>
            <a:r>
              <a:rPr lang="en-US" altLang="ko-KR" sz="2400" dirty="0" smtClean="0"/>
              <a:t>)</a:t>
            </a:r>
          </a:p>
          <a:p>
            <a:pPr>
              <a:lnSpc>
                <a:spcPct val="100000"/>
              </a:lnSpc>
              <a:buFont typeface="나눔손글씨 또박또박" panose="02000503000000000000" pitchFamily="2" charset="-127"/>
              <a:buChar char="-"/>
            </a:pPr>
            <a:r>
              <a:rPr lang="ko-KR" altLang="en-US" sz="2400" dirty="0" smtClean="0"/>
              <a:t>학교 안에서 여러 도구와 단서들을 찾아 동생의 이야기를 완성</a:t>
            </a:r>
            <a:endParaRPr lang="en-US" altLang="ko-KR" sz="2400" dirty="0" smtClean="0"/>
          </a:p>
          <a:p>
            <a:pPr>
              <a:lnSpc>
                <a:spcPct val="100000"/>
              </a:lnSpc>
              <a:buFont typeface="나눔손글씨 또박또박" panose="02000503000000000000" pitchFamily="2" charset="-127"/>
              <a:buChar char="-"/>
            </a:pPr>
            <a:r>
              <a:rPr lang="ko-KR" altLang="en-US" sz="2400" dirty="0" smtClean="0"/>
              <a:t>이야기가 일부 완성될 때마다 비가 점점 그침</a:t>
            </a:r>
            <a:endParaRPr lang="en-US" altLang="ko-KR" sz="2400" dirty="0" smtClean="0"/>
          </a:p>
          <a:p>
            <a:pPr>
              <a:lnSpc>
                <a:spcPct val="100000"/>
              </a:lnSpc>
              <a:buFont typeface="나눔손글씨 또박또박" panose="02000503000000000000" pitchFamily="2" charset="-127"/>
              <a:buChar char="-"/>
            </a:pPr>
            <a:r>
              <a:rPr lang="ko-KR" altLang="en-US" sz="2400" dirty="0" smtClean="0"/>
              <a:t>이야기를 완성하면 해와 무지개가 떠오르고 맑은 하늘이 보임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동생이 스스로 밖으로 나가려는 마음을 먹는 </a:t>
            </a:r>
            <a:r>
              <a:rPr lang="ko-KR" altLang="en-US" sz="2400" dirty="0" smtClean="0"/>
              <a:t>엔딩을 </a:t>
            </a:r>
            <a:r>
              <a:rPr lang="ko-KR" altLang="en-US" sz="2400" dirty="0" smtClean="0"/>
              <a:t>맞이함</a:t>
            </a:r>
            <a:endParaRPr lang="en-US" altLang="ko-KR" sz="2400" dirty="0" smtClean="0"/>
          </a:p>
        </p:txBody>
      </p:sp>
      <p:sp>
        <p:nvSpPr>
          <p:cNvPr id="181" name="직사각형 180"/>
          <p:cNvSpPr/>
          <p:nvPr/>
        </p:nvSpPr>
        <p:spPr>
          <a:xfrm>
            <a:off x="10479315" y="2673596"/>
            <a:ext cx="551542" cy="4542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/>
          <p:cNvSpPr/>
          <p:nvPr/>
        </p:nvSpPr>
        <p:spPr>
          <a:xfrm>
            <a:off x="10479315" y="3253787"/>
            <a:ext cx="551542" cy="454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/>
          <p:cNvSpPr/>
          <p:nvPr/>
        </p:nvSpPr>
        <p:spPr>
          <a:xfrm>
            <a:off x="7462053" y="2385323"/>
            <a:ext cx="541917" cy="541917"/>
          </a:xfrm>
          <a:prstGeom prst="ellipse">
            <a:avLst/>
          </a:prstGeom>
          <a:solidFill>
            <a:srgbClr val="F46842"/>
          </a:solidFill>
          <a:ln>
            <a:noFill/>
          </a:ln>
          <a:effectLst>
            <a:glow rad="635000">
              <a:srgbClr val="F46842">
                <a:alpha val="70000"/>
              </a:srgbClr>
            </a:glow>
            <a:innerShdw blurRad="393700">
              <a:srgbClr val="FFC00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4" name="그룹 173"/>
          <p:cNvGrpSpPr/>
          <p:nvPr/>
        </p:nvGrpSpPr>
        <p:grpSpPr>
          <a:xfrm>
            <a:off x="6647857" y="2414700"/>
            <a:ext cx="3457272" cy="1295207"/>
            <a:chOff x="6647857" y="2414700"/>
            <a:chExt cx="3457272" cy="129520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647857" y="2895736"/>
              <a:ext cx="702860" cy="814027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9394700" y="2895880"/>
              <a:ext cx="710429" cy="814027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7331048" y="2816485"/>
              <a:ext cx="2085445" cy="890980"/>
            </a:xfrm>
            <a:prstGeom prst="roundRect">
              <a:avLst>
                <a:gd name="adj" fmla="val 2619"/>
              </a:avLst>
            </a:prstGeom>
            <a:solidFill>
              <a:srgbClr val="84655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978530" y="2837471"/>
              <a:ext cx="811165" cy="872161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8028474" y="2414700"/>
              <a:ext cx="706400" cy="312835"/>
            </a:xfrm>
            <a:prstGeom prst="triangle">
              <a:avLst/>
            </a:prstGeom>
            <a:solidFill>
              <a:srgbClr val="6C4E48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393737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79854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784503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32055" y="2981041"/>
              <a:ext cx="148048" cy="19139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17468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403585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590408" y="2981041"/>
              <a:ext cx="148048" cy="19139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837456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032839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218956" y="298104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93737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79854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84503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032055" y="3310161"/>
              <a:ext cx="148048" cy="19139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217468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403585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590408" y="3310161"/>
              <a:ext cx="148048" cy="191394"/>
            </a:xfrm>
            <a:prstGeom prst="rect">
              <a:avLst/>
            </a:prstGeom>
            <a:solidFill>
              <a:srgbClr val="A0B0B6">
                <a:alpha val="69804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837456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032839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218956" y="3310161"/>
              <a:ext cx="148048" cy="191394"/>
            </a:xfrm>
            <a:prstGeom prst="rect">
              <a:avLst/>
            </a:prstGeom>
            <a:solidFill>
              <a:srgbClr val="5CC8EE">
                <a:alpha val="40000"/>
              </a:srgbClr>
            </a:solidFill>
            <a:ln w="28575">
              <a:solidFill>
                <a:srgbClr val="203864">
                  <a:alpha val="69804"/>
                </a:srgb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8593140" y="298104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56" name="직사각형 15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836134" y="298104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54" name="직사각형 15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9034866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직사각형 15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9219661" y="298104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50" name="직사각형 14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8593140" y="331016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48" name="직사각형 14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8835428" y="331016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46" name="직사각형 14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9032133" y="331347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44" name="직사각형 14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9219661" y="331347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42" name="직사각형 14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404334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40" name="직사각형 13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404743" y="3306844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8" name="직사각형 13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8217160" y="298104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6" name="직사각형 13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8218173" y="331016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4" name="직사각형 13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8034086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직사각형 13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8036813" y="3306844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0" name="직사각형 12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7786049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8" name="직사각형 12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785913" y="331016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직사각형 125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7579572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4" name="직사각형 123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576417" y="330669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직사각형 121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397111" y="2984357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직사각형 119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92415" y="3306691"/>
              <a:ext cx="146638" cy="191394"/>
              <a:chOff x="5557520" y="5089206"/>
              <a:chExt cx="528320" cy="503874"/>
            </a:xfrm>
            <a:solidFill>
              <a:srgbClr val="203864">
                <a:alpha val="69804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직사각형 117"/>
              <p:cNvSpPr/>
              <p:nvPr/>
            </p:nvSpPr>
            <p:spPr>
              <a:xfrm>
                <a:off x="5803265" y="5089206"/>
                <a:ext cx="45719" cy="5038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5557520" y="5203506"/>
                <a:ext cx="528320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9481920" y="3034512"/>
              <a:ext cx="553128" cy="202276"/>
              <a:chOff x="10078727" y="4949941"/>
              <a:chExt cx="1992856" cy="532523"/>
            </a:xfrm>
          </p:grpSpPr>
          <p:grpSp>
            <p:nvGrpSpPr>
              <p:cNvPr id="103" name="그룹 102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114" name="직사각형 113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16" name="직사각형 115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" name="직사각형 116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4" name="그룹 103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110" name="직사각형 109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1" name="그룹 110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12" name="직사각형 111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" name="그룹 104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106" name="직사각형 105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7" name="그룹 106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08" name="직사각형 107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직사각형 108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52" name="그룹 51"/>
            <p:cNvGrpSpPr/>
            <p:nvPr/>
          </p:nvGrpSpPr>
          <p:grpSpPr>
            <a:xfrm>
              <a:off x="9480066" y="3306928"/>
              <a:ext cx="553128" cy="202276"/>
              <a:chOff x="10078727" y="4949941"/>
              <a:chExt cx="1992856" cy="532523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99" name="직사각형 98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01" name="직사각형 100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9" name="그룹 88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95" name="직사각형 94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6" name="그룹 95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97" name="직사각형 96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" name="직사각형 97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2" name="그룹 91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93" name="직사각형 92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53" name="그룹 52"/>
            <p:cNvGrpSpPr/>
            <p:nvPr/>
          </p:nvGrpSpPr>
          <p:grpSpPr>
            <a:xfrm>
              <a:off x="6724167" y="3039627"/>
              <a:ext cx="553128" cy="202276"/>
              <a:chOff x="10078727" y="4949941"/>
              <a:chExt cx="1992856" cy="532523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84" name="직사각형 83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6" name="직사각형 85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4" name="그룹 73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1" name="그룹 80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2" name="직사각형 81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5" name="그룹 74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" name="그룹 76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54" name="그룹 53"/>
            <p:cNvGrpSpPr/>
            <p:nvPr/>
          </p:nvGrpSpPr>
          <p:grpSpPr>
            <a:xfrm>
              <a:off x="6722313" y="3312043"/>
              <a:ext cx="553128" cy="202276"/>
              <a:chOff x="10078727" y="4949941"/>
              <a:chExt cx="1992856" cy="532523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1523760" y="4963407"/>
                <a:ext cx="547823" cy="519057"/>
                <a:chOff x="10020798" y="971098"/>
                <a:chExt cx="547823" cy="519057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0" name="그룹 69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1" name="직사각형 70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직사각형 71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9" name="그룹 58"/>
              <p:cNvGrpSpPr/>
              <p:nvPr/>
            </p:nvGrpSpPr>
            <p:grpSpPr>
              <a:xfrm>
                <a:off x="10805160" y="4950224"/>
                <a:ext cx="547823" cy="519057"/>
                <a:chOff x="10020798" y="971098"/>
                <a:chExt cx="547823" cy="519057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0" name="그룹 59"/>
              <p:cNvGrpSpPr/>
              <p:nvPr/>
            </p:nvGrpSpPr>
            <p:grpSpPr>
              <a:xfrm>
                <a:off x="10078727" y="4949941"/>
                <a:ext cx="547823" cy="519057"/>
                <a:chOff x="10020798" y="971098"/>
                <a:chExt cx="547823" cy="519057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10035221" y="971098"/>
                  <a:ext cx="533400" cy="503874"/>
                </a:xfrm>
                <a:prstGeom prst="rect">
                  <a:avLst/>
                </a:prstGeom>
                <a:solidFill>
                  <a:srgbClr val="53615A"/>
                </a:solidFill>
                <a:ln w="28575">
                  <a:solidFill>
                    <a:srgbClr val="203864">
                      <a:alpha val="69804"/>
                    </a:srgbClr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/>
                <p:cNvGrpSpPr/>
                <p:nvPr/>
              </p:nvGrpSpPr>
              <p:grpSpPr>
                <a:xfrm>
                  <a:off x="10020798" y="986281"/>
                  <a:ext cx="528320" cy="503874"/>
                  <a:chOff x="5557520" y="5089206"/>
                  <a:chExt cx="528320" cy="503874"/>
                </a:xfrm>
                <a:solidFill>
                  <a:srgbClr val="203864">
                    <a:alpha val="69804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3" name="직사각형 62"/>
                  <p:cNvSpPr/>
                  <p:nvPr/>
                </p:nvSpPr>
                <p:spPr>
                  <a:xfrm>
                    <a:off x="5803265" y="5089206"/>
                    <a:ext cx="45719" cy="50387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>
                  <a:xfrm>
                    <a:off x="5557520" y="5203506"/>
                    <a:ext cx="528320" cy="4571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55" name="모서리가 둥근 직사각형 54"/>
            <p:cNvSpPr/>
            <p:nvPr/>
          </p:nvSpPr>
          <p:spPr>
            <a:xfrm>
              <a:off x="7936240" y="2719401"/>
              <a:ext cx="880028" cy="127230"/>
            </a:xfrm>
            <a:prstGeom prst="roundRect">
              <a:avLst>
                <a:gd name="adj" fmla="val 2619"/>
              </a:avLst>
            </a:prstGeom>
            <a:solidFill>
              <a:srgbClr val="6C4E4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3" name="그룹 222"/>
          <p:cNvGrpSpPr/>
          <p:nvPr/>
        </p:nvGrpSpPr>
        <p:grpSpPr>
          <a:xfrm>
            <a:off x="6557877" y="1665366"/>
            <a:ext cx="3628047" cy="1145419"/>
            <a:chOff x="6557877" y="1642152"/>
            <a:chExt cx="3628047" cy="1145419"/>
          </a:xfrm>
        </p:grpSpPr>
        <p:sp>
          <p:nvSpPr>
            <p:cNvPr id="224" name="이등변 삼각형 223"/>
            <p:cNvSpPr/>
            <p:nvPr/>
          </p:nvSpPr>
          <p:spPr>
            <a:xfrm>
              <a:off x="7191598" y="2032000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이등변 삼각형 224"/>
            <p:cNvSpPr/>
            <p:nvPr/>
          </p:nvSpPr>
          <p:spPr>
            <a:xfrm>
              <a:off x="7343998" y="2184400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이등변 삼각형 225"/>
            <p:cNvSpPr/>
            <p:nvPr/>
          </p:nvSpPr>
          <p:spPr>
            <a:xfrm>
              <a:off x="7544023" y="1803400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이등변 삼각형 226"/>
            <p:cNvSpPr/>
            <p:nvPr/>
          </p:nvSpPr>
          <p:spPr>
            <a:xfrm>
              <a:off x="7955670" y="1642152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이등변 삼각형 227"/>
            <p:cNvSpPr/>
            <p:nvPr/>
          </p:nvSpPr>
          <p:spPr>
            <a:xfrm>
              <a:off x="6805065" y="1803399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이등변 삼각형 228"/>
            <p:cNvSpPr/>
            <p:nvPr/>
          </p:nvSpPr>
          <p:spPr>
            <a:xfrm>
              <a:off x="6868951" y="2420304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>
              <a:off x="7747682" y="2308706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이등변 삼각형 230"/>
            <p:cNvSpPr/>
            <p:nvPr/>
          </p:nvSpPr>
          <p:spPr>
            <a:xfrm>
              <a:off x="8311847" y="1792964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이등변 삼각형 231"/>
            <p:cNvSpPr/>
            <p:nvPr/>
          </p:nvSpPr>
          <p:spPr>
            <a:xfrm>
              <a:off x="8117711" y="2158764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이등변 삼각형 232"/>
            <p:cNvSpPr/>
            <p:nvPr/>
          </p:nvSpPr>
          <p:spPr>
            <a:xfrm>
              <a:off x="8661348" y="1652586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>
              <a:off x="8560246" y="2064533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이등변 삼각형 234"/>
            <p:cNvSpPr/>
            <p:nvPr/>
          </p:nvSpPr>
          <p:spPr>
            <a:xfrm>
              <a:off x="8729851" y="2241685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이등변 삼각형 235"/>
            <p:cNvSpPr/>
            <p:nvPr/>
          </p:nvSpPr>
          <p:spPr>
            <a:xfrm>
              <a:off x="9054622" y="2003346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이등변 삼각형 236"/>
            <p:cNvSpPr/>
            <p:nvPr/>
          </p:nvSpPr>
          <p:spPr>
            <a:xfrm>
              <a:off x="9320580" y="1743648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이등변 삼각형 237"/>
            <p:cNvSpPr/>
            <p:nvPr/>
          </p:nvSpPr>
          <p:spPr>
            <a:xfrm>
              <a:off x="9394700" y="2280067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이등변 삼각형 238"/>
            <p:cNvSpPr/>
            <p:nvPr/>
          </p:nvSpPr>
          <p:spPr>
            <a:xfrm>
              <a:off x="9663192" y="1774060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이등변 삼각형 239"/>
            <p:cNvSpPr/>
            <p:nvPr/>
          </p:nvSpPr>
          <p:spPr>
            <a:xfrm>
              <a:off x="9778881" y="2341810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이등변 삼각형 240"/>
            <p:cNvSpPr/>
            <p:nvPr/>
          </p:nvSpPr>
          <p:spPr>
            <a:xfrm>
              <a:off x="10050630" y="1913177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이등변 삼각형 241"/>
            <p:cNvSpPr/>
            <p:nvPr/>
          </p:nvSpPr>
          <p:spPr>
            <a:xfrm>
              <a:off x="10140205" y="2485946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이등변 삼각형 242"/>
            <p:cNvSpPr/>
            <p:nvPr/>
          </p:nvSpPr>
          <p:spPr>
            <a:xfrm>
              <a:off x="6557877" y="2113075"/>
              <a:ext cx="45719" cy="3016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7027034" y="4515734"/>
            <a:ext cx="3029442" cy="1427984"/>
            <a:chOff x="8783285" y="3654882"/>
            <a:chExt cx="2563150" cy="8170374"/>
          </a:xfrm>
        </p:grpSpPr>
        <p:sp>
          <p:nvSpPr>
            <p:cNvPr id="189" name="모서리가 접힌 도형 188"/>
            <p:cNvSpPr/>
            <p:nvPr/>
          </p:nvSpPr>
          <p:spPr>
            <a:xfrm>
              <a:off x="8783285" y="3654882"/>
              <a:ext cx="2562318" cy="8170374"/>
            </a:xfrm>
            <a:prstGeom prst="foldedCorner">
              <a:avLst>
                <a:gd name="adj" fmla="val 18626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200" dirty="0">
                <a:solidFill>
                  <a:schemeClr val="tx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8884139" y="3900848"/>
              <a:ext cx="2462296" cy="792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제목</a:t>
              </a:r>
              <a:r>
                <a:rPr lang="ko-KR" altLang="en-US" sz="2800" b="1" dirty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 </a:t>
              </a:r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‘ </a:t>
              </a:r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이제 나와</a:t>
              </a:r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’ </a:t>
              </a:r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의미</a:t>
              </a:r>
              <a:endParaRPr lang="en-US" altLang="ko-KR" sz="2800" b="1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  <a:p>
              <a:r>
                <a:rPr lang="en-US" altLang="ko-KR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- “ </a:t>
              </a:r>
              <a:r>
                <a:rPr lang="ko-KR" altLang="en-US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이제 그만 나와</a:t>
              </a:r>
              <a:r>
                <a:rPr lang="en-US" altLang="ko-KR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“</a:t>
              </a:r>
            </a:p>
            <a:p>
              <a:r>
                <a:rPr lang="en-US" altLang="ko-KR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- </a:t>
              </a:r>
              <a:r>
                <a:rPr lang="ko-KR" altLang="en-US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이제 </a:t>
              </a:r>
              <a:r>
                <a:rPr lang="en-US" altLang="ko-KR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‘ </a:t>
              </a:r>
              <a:r>
                <a:rPr lang="ko-KR" altLang="en-US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나와</a:t>
              </a:r>
              <a:r>
                <a:rPr lang="en-US" altLang="ko-KR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’ </a:t>
              </a:r>
              <a:r>
                <a:rPr lang="ko-KR" altLang="en-US" sz="2800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함께 나가자</a:t>
              </a:r>
              <a:endParaRPr lang="en-US" altLang="ko-KR" sz="2800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24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1.11111E-6 L 1.45833E-6 0.14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9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8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2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 (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그래픽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3D (</a:t>
            </a:r>
            <a:r>
              <a:rPr lang="ko-KR" altLang="en-US" dirty="0" smtClean="0"/>
              <a:t>확정 </a:t>
            </a:r>
            <a:r>
              <a:rPr lang="en-US" altLang="ko-KR" dirty="0" smtClean="0"/>
              <a:t>X)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50" y="2340459"/>
            <a:ext cx="3858034" cy="2694808"/>
          </a:xfrm>
          <a:prstGeom prst="rect">
            <a:avLst/>
          </a:prstGeom>
          <a:ln w="57150">
            <a:solidFill>
              <a:schemeClr val="bg2">
                <a:lumMod val="90000"/>
              </a:schemeClr>
            </a:solidFill>
            <a:miter lim="800000"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10479315" y="2673596"/>
            <a:ext cx="551542" cy="4542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79315" y="3689215"/>
            <a:ext cx="551542" cy="454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58" y="2340459"/>
            <a:ext cx="3858036" cy="2694808"/>
          </a:xfrm>
          <a:ln w="57150">
            <a:solidFill>
              <a:schemeClr val="bg2">
                <a:lumMod val="90000"/>
              </a:schemeClr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7273865" y="5315110"/>
            <a:ext cx="3029443" cy="621158"/>
            <a:chOff x="8783286" y="3654882"/>
            <a:chExt cx="2563151" cy="3554027"/>
          </a:xfrm>
        </p:grpSpPr>
        <p:sp>
          <p:nvSpPr>
            <p:cNvPr id="14" name="모서리가 접힌 도형 13"/>
            <p:cNvSpPr/>
            <p:nvPr/>
          </p:nvSpPr>
          <p:spPr>
            <a:xfrm>
              <a:off x="8783286" y="3654882"/>
              <a:ext cx="2562318" cy="3554027"/>
            </a:xfrm>
            <a:prstGeom prst="foldedCorner">
              <a:avLst>
                <a:gd name="adj" fmla="val 18626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200" dirty="0">
                <a:solidFill>
                  <a:schemeClr val="tx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84140" y="3900847"/>
              <a:ext cx="2462297" cy="2044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동생은 반 책상에 엎드려 있음</a:t>
              </a:r>
              <a:endParaRPr lang="en-US" altLang="ko-KR" sz="2800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6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 (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그래픽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3D (</a:t>
            </a:r>
            <a:r>
              <a:rPr lang="ko-KR" altLang="en-US" dirty="0" smtClean="0"/>
              <a:t>확정 </a:t>
            </a:r>
            <a:r>
              <a:rPr lang="en-US" altLang="ko-KR" dirty="0" smtClean="0"/>
              <a:t>X)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79315" y="2673596"/>
            <a:ext cx="551542" cy="4542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79315" y="3689215"/>
            <a:ext cx="551542" cy="454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59" y="2340459"/>
            <a:ext cx="3890292" cy="2717340"/>
          </a:xfrm>
          <a:prstGeom prst="rect">
            <a:avLst/>
          </a:prstGeom>
          <a:ln w="57150"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64" y="2338562"/>
            <a:ext cx="3895725" cy="2721134"/>
          </a:xfrm>
          <a:ln w="57150">
            <a:solidFill>
              <a:schemeClr val="bg2">
                <a:lumMod val="90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8247952" y="5179958"/>
            <a:ext cx="2057237" cy="1485862"/>
            <a:chOff x="8783286" y="3654882"/>
            <a:chExt cx="2563151" cy="3623296"/>
          </a:xfrm>
        </p:grpSpPr>
        <p:sp>
          <p:nvSpPr>
            <p:cNvPr id="15" name="모서리가 접힌 도형 14"/>
            <p:cNvSpPr/>
            <p:nvPr/>
          </p:nvSpPr>
          <p:spPr>
            <a:xfrm>
              <a:off x="8783286" y="3654882"/>
              <a:ext cx="2562318" cy="3554027"/>
            </a:xfrm>
            <a:prstGeom prst="foldedCorner">
              <a:avLst>
                <a:gd name="adj" fmla="val 18626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200" b="1" dirty="0">
                <a:solidFill>
                  <a:schemeClr val="tx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84139" y="3900848"/>
              <a:ext cx="2462298" cy="337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이야기를 완성하면 해와 무지개가 뜨고 동생은 고개를 든다</a:t>
              </a:r>
              <a:r>
                <a:rPr lang="en-US" altLang="ko-KR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.</a:t>
              </a:r>
              <a:endParaRPr lang="en-US" altLang="ko-KR" sz="2800" b="1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08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게임 조작</a:t>
            </a:r>
            <a:r>
              <a:rPr lang="en-US" altLang="ko-KR" dirty="0"/>
              <a:t> </a:t>
            </a:r>
            <a:r>
              <a:rPr lang="ko-KR" altLang="en-US" dirty="0" smtClean="0"/>
              <a:t>방</a:t>
            </a:r>
            <a:r>
              <a:rPr lang="ko-KR" altLang="en-US" dirty="0"/>
              <a:t>식</a:t>
            </a:r>
            <a:r>
              <a:rPr lang="en-US" altLang="ko-KR" dirty="0" smtClean="0"/>
              <a:t>: 3D</a:t>
            </a:r>
            <a:r>
              <a:rPr lang="ko-KR" altLang="en-US" dirty="0" smtClean="0"/>
              <a:t> </a:t>
            </a:r>
            <a:r>
              <a:rPr lang="en-US" altLang="ko-KR" dirty="0" smtClean="0"/>
              <a:t>/ 2D (</a:t>
            </a:r>
            <a:r>
              <a:rPr lang="ko-KR" altLang="en-US" dirty="0" smtClean="0"/>
              <a:t>확정 </a:t>
            </a:r>
            <a:r>
              <a:rPr lang="en-US" altLang="ko-KR" dirty="0" smtClean="0"/>
              <a:t>X)</a:t>
            </a:r>
          </a:p>
          <a:p>
            <a:pPr marL="0" indent="0">
              <a:buNone/>
            </a:pPr>
            <a:r>
              <a:rPr lang="en-US" altLang="ko-KR" dirty="0" smtClean="0"/>
              <a:t>&gt; 3D </a:t>
            </a:r>
            <a:r>
              <a:rPr lang="ko-KR" altLang="en-US" dirty="0" smtClean="0"/>
              <a:t>조작</a:t>
            </a:r>
            <a:r>
              <a:rPr lang="en-US" altLang="ko-KR" dirty="0" smtClean="0"/>
              <a:t>: </a:t>
            </a:r>
          </a:p>
          <a:p>
            <a:pPr>
              <a:buFontTx/>
              <a:buChar char="-"/>
            </a:pPr>
            <a:r>
              <a:rPr lang="ko-KR" altLang="en-US" dirty="0" smtClean="0"/>
              <a:t>조이스틱이나 </a:t>
            </a:r>
            <a:r>
              <a:rPr lang="ko-KR" altLang="en-US" dirty="0"/>
              <a:t>터치패드를 </a:t>
            </a:r>
            <a:r>
              <a:rPr lang="ko-KR" altLang="en-US" b="1" dirty="0"/>
              <a:t>드래그</a:t>
            </a:r>
            <a:r>
              <a:rPr lang="ko-KR" altLang="en-US" dirty="0"/>
              <a:t>해서 </a:t>
            </a:r>
            <a:r>
              <a:rPr lang="ko-KR" altLang="en-US" dirty="0" smtClean="0"/>
              <a:t> 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캐릭터가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공간을 이동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조작 방식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0479315" y="2673596"/>
            <a:ext cx="551542" cy="4542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479315" y="1577771"/>
            <a:ext cx="551542" cy="454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479315" y="2114696"/>
            <a:ext cx="551542" cy="45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479315" y="4153672"/>
            <a:ext cx="551542" cy="454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63" y="3080626"/>
            <a:ext cx="4499428" cy="25743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t="66928" r="76296" b="9281"/>
          <a:stretch/>
        </p:blipFill>
        <p:spPr>
          <a:xfrm>
            <a:off x="8524429" y="1725671"/>
            <a:ext cx="1667436" cy="1631578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그룹 17"/>
          <p:cNvGrpSpPr/>
          <p:nvPr/>
        </p:nvGrpSpPr>
        <p:grpSpPr>
          <a:xfrm>
            <a:off x="8120217" y="1265978"/>
            <a:ext cx="2563151" cy="618450"/>
            <a:chOff x="8783286" y="3860798"/>
            <a:chExt cx="2563151" cy="1324944"/>
          </a:xfrm>
        </p:grpSpPr>
        <p:sp>
          <p:nvSpPr>
            <p:cNvPr id="19" name="모서리가 접힌 도형 18"/>
            <p:cNvSpPr/>
            <p:nvPr/>
          </p:nvSpPr>
          <p:spPr>
            <a:xfrm>
              <a:off x="8783286" y="3860798"/>
              <a:ext cx="1133921" cy="1324944"/>
            </a:xfrm>
            <a:prstGeom prst="foldedCorner">
              <a:avLst>
                <a:gd name="adj" fmla="val 18626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200" dirty="0">
                <a:solidFill>
                  <a:schemeClr val="tx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884140" y="3900847"/>
              <a:ext cx="2462297" cy="112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나눔손글씨 또박또박" panose="02000503000000000000" pitchFamily="2" charset="-127"/>
                  <a:ea typeface="나눔손글씨 또박또박" panose="02000503000000000000" pitchFamily="2" charset="-127"/>
                </a:rPr>
                <a:t>조이스틱 </a:t>
              </a:r>
              <a:endParaRPr lang="en-US" altLang="ko-KR" sz="2800" dirty="0" smtClean="0">
                <a:latin typeface="나눔손글씨 또박또박" panose="02000503000000000000" pitchFamily="2" charset="-127"/>
                <a:ea typeface="나눔손글씨 또박또박" panose="02000503000000000000" pitchFamily="2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61564" y="5976585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: “ </a:t>
            </a:r>
            <a:r>
              <a:rPr lang="ko-KR" altLang="en-US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플레이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투게더</a:t>
            </a:r>
            <a:r>
              <a:rPr lang="ko-KR" altLang="en-US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손글씨 또박또박" panose="02000503000000000000" pitchFamily="2" charset="-127"/>
                <a:ea typeface="나눔손글씨 또박또박" panose="02000503000000000000" pitchFamily="2" charset="-127"/>
              </a:rPr>
              <a:t>”</a:t>
            </a:r>
            <a:endParaRPr lang="ko-KR" altLang="en-US" sz="1600" dirty="0">
              <a:solidFill>
                <a:schemeClr val="bg1"/>
              </a:solidFill>
              <a:latin typeface="나눔손글씨 또박또박" panose="02000503000000000000" pitchFamily="2" charset="-127"/>
              <a:ea typeface="나눔손글씨 또박또박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45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506</Words>
  <Application>Microsoft Office PowerPoint</Application>
  <PresentationFormat>와이드스크린</PresentationFormat>
  <Paragraphs>100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나눔손글씨 또박또박</vt:lpstr>
      <vt:lpstr>맑은 고딕</vt:lpstr>
      <vt:lpstr>Office 테마</vt:lpstr>
      <vt:lpstr>“이제 나와”</vt:lpstr>
      <vt:lpstr>소재 마인드맵</vt:lpstr>
      <vt:lpstr>게임 소개</vt:lpstr>
      <vt:lpstr>Reference</vt:lpstr>
      <vt:lpstr>게임 설명 (스토리)</vt:lpstr>
      <vt:lpstr>게임 설명 (스토리)</vt:lpstr>
      <vt:lpstr>게임 설명 (그래픽)</vt:lpstr>
      <vt:lpstr>게임 설명 (그래픽)</vt:lpstr>
      <vt:lpstr>게임 설명 (조작 방식)</vt:lpstr>
      <vt:lpstr>게임 설명 (조작 방식)</vt:lpstr>
      <vt:lpstr>게임 설명 (조작 방식)</vt:lpstr>
      <vt:lpstr>모집 인원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jykim</dc:creator>
  <cp:lastModifiedBy>jykim</cp:lastModifiedBy>
  <cp:revision>941</cp:revision>
  <dcterms:created xsi:type="dcterms:W3CDTF">2022-05-31T09:07:51Z</dcterms:created>
  <dcterms:modified xsi:type="dcterms:W3CDTF">2022-06-01T08:30:57Z</dcterms:modified>
</cp:coreProperties>
</file>